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Black"/>
      <p:bold r:id="rId38"/>
      <p:boldItalic r:id="rId39"/>
    </p:embeddedFont>
    <p:embeddedFont>
      <p:font typeface="Montserrat Light"/>
      <p:regular r:id="rId40"/>
      <p:bold r:id="rId41"/>
      <p:italic r:id="rId42"/>
      <p:boldItalic r:id="rId43"/>
    </p:embeddedFont>
    <p:embeddedFont>
      <p:font typeface="Quattrocento Sans"/>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42" Type="http://schemas.openxmlformats.org/officeDocument/2006/relationships/font" Target="fonts/MontserratLight-italic.fntdata"/><Relationship Id="rId41" Type="http://schemas.openxmlformats.org/officeDocument/2006/relationships/font" Target="fonts/MontserratLight-bold.fntdata"/><Relationship Id="rId44" Type="http://schemas.openxmlformats.org/officeDocument/2006/relationships/font" Target="fonts/QuattrocentoSans-regular.fntdata"/><Relationship Id="rId43" Type="http://schemas.openxmlformats.org/officeDocument/2006/relationships/font" Target="fonts/MontserratLight-boldItalic.fntdata"/><Relationship Id="rId46" Type="http://schemas.openxmlformats.org/officeDocument/2006/relationships/font" Target="fonts/QuattrocentoSans-italic.fntdata"/><Relationship Id="rId45" Type="http://schemas.openxmlformats.org/officeDocument/2006/relationships/font" Target="fonts/Quattrocento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font" Target="fonts/QuattrocentoSans-boldItalic.fntdata"/><Relationship Id="rId49"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lack-boldItalic.fntdata"/><Relationship Id="rId38" Type="http://schemas.openxmlformats.org/officeDocument/2006/relationships/font" Target="fonts/RobotoBlack-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Italic.fntdata"/><Relationship Id="rId5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d0c0dbc6c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d0c0dbc6c7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d0c0dbc6c7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d0c0dbc6c7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1d0c0dbc6c7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d0c0dbc6c7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0c0dbc6c7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1d0c0dbc6c7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d0c0dbc6c7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d0c0dbc6c7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d0c0dbc6c7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d0c0dbc6c7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d5ab1aacd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1d5ab1aacd8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d5ab1aacd8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d5ab1aacd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1d5ab1aacd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1d5ab1aacd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d5ab1aacd8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d5ab1aacd8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1d5ab1aacd8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d5ab1aacd8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1d5ab1aacd8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d5ab1aacd8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d5ab1aacd8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1d5ab1aacd8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1d5ab1aacd8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d5ab1aacd8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1d5ab1aacd8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1d5ab1aacd8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d0c0dbc6c7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1d0c0dbc6c7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d0c0dbc6c7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d0c0dbc6c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1d0c0dbc6c7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d0c0dbc6c7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d5ab1aacd8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d5ab1aacd8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1d5ab1aacd8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d5ab1aacd8_0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1d5ab1aacd8_0_4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d5ab1aacd8_0_4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d0c0dbc6c7_1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1d0c0dbc6c7_12_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d0c0dbc6c7_12_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d0c0dbc6c7_12_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1d0c0dbc6c7_12_7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1d0c0dbc6c7_12_7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d0c0dbc6c7_12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1d0c0dbc6c7_12_2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1d0c0dbc6c7_12_2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d5ab1aacd8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1d5ab1aacd8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1d5ab1aacd8_0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d5ab1aacd8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1d5ab1aacd8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1d5ab1aacd8_0_3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d5ab1aacd8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1d5ab1aacd8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1d5ab1aacd8_0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d5ab1aacd8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1d5ab1aacd8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1d5ab1aacd8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d0c0dbc6c7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1d0c0dbc6c7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1d0c0dbc6c7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d0c0dbc6c7_1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1d0c0dbc6c7_1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d0c0dbc6c7_1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d0c0dbc6c7_12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1d0c0dbc6c7_12_6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d0c0dbc6c7_12_6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d0c0dbc6c7_12_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1d0c0dbc6c7_12_8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1d0c0dbc6c7_12_8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0c0dbc6c7_12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1d0c0dbc6c7_12_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d0c0dbc6c7_12_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0c0dbc6c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1d0c0dbc6c7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d0c0dbc6c7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0c0dbc6c7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d0c0dbc6c7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d0c0dbc6c7_0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d0c0dbc6c7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d0c0dbc6c7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d0c0dbc6c7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0c0dbc6c7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1d0c0dbc6c7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d0c0dbc6c7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d0c0dbc6c7_12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d0c0dbc6c7_12_2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d0c0dbc6c7_12_2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C8FF"/>
            </a:gs>
            <a:gs pos="100000">
              <a:srgbClr val="FFF9F0"/>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hyperlink" Target="https://www.bestmart360.com" TargetMode="External"/><Relationship Id="rId6" Type="http://schemas.openxmlformats.org/officeDocument/2006/relationships/hyperlink" Target="https://www.bestmart360.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27.png"/><Relationship Id="rId8" Type="http://schemas.openxmlformats.org/officeDocument/2006/relationships/hyperlink" Target="http://drive.google.com/file/d/1RYj_fmlRJk7e9yCyo8XuxNfiG07tns4e/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41.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23.png"/><Relationship Id="rId8"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25.pn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35.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hyperlink" Target="https://public.tableau.com/app/profile/irenenelau/viz/759360_16736208801390/1?publish=yes" TargetMode="External"/><Relationship Id="rId8"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34.png"/><Relationship Id="rId8" Type="http://schemas.openxmlformats.org/officeDocument/2006/relationships/hyperlink" Target="https://public.tableau.com/app/profile/irenenelau/viz/2016-2022360759/sheet4?publish=y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39.png"/><Relationship Id="rId8" Type="http://schemas.openxmlformats.org/officeDocument/2006/relationships/hyperlink" Target="https://public.tableau.com/app/profile/irenenelau/viz/759360/1?publish=y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131" name="Google Shape;131;p25"/>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132" name="Google Shape;132;p25"/>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133" name="Google Shape;133;p25"/>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sp>
        <p:nvSpPr>
          <p:cNvPr id="134" name="Google Shape;134;p25"/>
          <p:cNvSpPr txBox="1"/>
          <p:nvPr/>
        </p:nvSpPr>
        <p:spPr>
          <a:xfrm>
            <a:off x="3034146" y="1886555"/>
            <a:ext cx="56751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57A6AB"/>
              </a:buClr>
              <a:buSzPts val="4500"/>
              <a:buFont typeface="Arial"/>
              <a:buNone/>
            </a:pPr>
            <a:r>
              <a:rPr lang="zh-TW" sz="4500">
                <a:solidFill>
                  <a:srgbClr val="57A6AB"/>
                </a:solidFill>
              </a:rPr>
              <a:t>Final Project</a:t>
            </a:r>
            <a:endParaRPr b="0" i="0" sz="4500" u="none" cap="none" strike="noStrike">
              <a:solidFill>
                <a:srgbClr val="57A6AB"/>
              </a:solidFill>
              <a:latin typeface="Arial"/>
              <a:ea typeface="Arial"/>
              <a:cs typeface="Arial"/>
              <a:sym typeface="Arial"/>
            </a:endParaRPr>
          </a:p>
        </p:txBody>
      </p:sp>
      <p:sp>
        <p:nvSpPr>
          <p:cNvPr id="135" name="Google Shape;135;p25"/>
          <p:cNvSpPr txBox="1"/>
          <p:nvPr/>
        </p:nvSpPr>
        <p:spPr>
          <a:xfrm>
            <a:off x="3034151" y="2701625"/>
            <a:ext cx="5555400" cy="3924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TW" sz="2100">
                <a:solidFill>
                  <a:schemeClr val="accent2"/>
                </a:solidFill>
              </a:rPr>
              <a:t>Dashboard - Power BI &amp; Tableau</a:t>
            </a:r>
            <a:endParaRPr b="0" i="0" sz="2100" u="none" cap="none" strike="noStrike">
              <a:solidFill>
                <a:schemeClr val="accent2"/>
              </a:solidFill>
              <a:latin typeface="Arial"/>
              <a:ea typeface="Arial"/>
              <a:cs typeface="Arial"/>
              <a:sym typeface="Arial"/>
            </a:endParaRPr>
          </a:p>
        </p:txBody>
      </p:sp>
      <p:sp>
        <p:nvSpPr>
          <p:cNvPr id="136" name="Google Shape;136;p25"/>
          <p:cNvSpPr/>
          <p:nvPr/>
        </p:nvSpPr>
        <p:spPr>
          <a:xfrm>
            <a:off x="334940" y="2037527"/>
            <a:ext cx="2908200" cy="992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zh-TW" sz="6000" u="none" cap="none" strike="noStrike">
                <a:solidFill>
                  <a:srgbClr val="57A6AB"/>
                </a:solidFill>
                <a:latin typeface="Arial"/>
                <a:ea typeface="Arial"/>
                <a:cs typeface="Arial"/>
                <a:sym typeface="Arial"/>
              </a:rPr>
              <a:t>20</a:t>
            </a:r>
            <a:r>
              <a:rPr b="1" lang="zh-TW" sz="6000">
                <a:solidFill>
                  <a:srgbClr val="57A6AB"/>
                </a:solidFill>
              </a:rPr>
              <a:t>23</a:t>
            </a:r>
            <a:endParaRPr b="1" i="0" sz="6000" u="none" cap="none" strike="noStrike">
              <a:solidFill>
                <a:srgbClr val="57A6AB"/>
              </a:solidFill>
              <a:latin typeface="Arial"/>
              <a:ea typeface="Arial"/>
              <a:cs typeface="Arial"/>
              <a:sym typeface="Arial"/>
            </a:endParaRPr>
          </a:p>
        </p:txBody>
      </p:sp>
      <p:sp>
        <p:nvSpPr>
          <p:cNvPr id="137" name="Google Shape;137;p25"/>
          <p:cNvSpPr/>
          <p:nvPr/>
        </p:nvSpPr>
        <p:spPr>
          <a:xfrm>
            <a:off x="2269850" y="3440425"/>
            <a:ext cx="1764600" cy="762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zh-TW" sz="1100">
                <a:solidFill>
                  <a:srgbClr val="3F3F3F"/>
                </a:solidFill>
              </a:rPr>
              <a:t>Team 8</a:t>
            </a:r>
            <a:endParaRPr sz="1100">
              <a:solidFill>
                <a:srgbClr val="3F3F3F"/>
              </a:solidFill>
            </a:endParaRPr>
          </a:p>
          <a:p>
            <a:pPr indent="0" lvl="0" marL="0" marR="0" rtl="0" algn="ctr">
              <a:spcBef>
                <a:spcPts val="0"/>
              </a:spcBef>
              <a:spcAft>
                <a:spcPts val="0"/>
              </a:spcAft>
              <a:buNone/>
            </a:pPr>
            <a:r>
              <a:rPr lang="zh-TW" sz="1100">
                <a:solidFill>
                  <a:srgbClr val="3F3F3F"/>
                </a:solidFill>
              </a:rPr>
              <a:t>Irene Lau </a:t>
            </a:r>
            <a:endParaRPr sz="1100">
              <a:solidFill>
                <a:srgbClr val="3F3F3F"/>
              </a:solidFill>
            </a:endParaRPr>
          </a:p>
          <a:p>
            <a:pPr indent="0" lvl="0" marL="0" marR="0" rtl="0" algn="ctr">
              <a:spcBef>
                <a:spcPts val="0"/>
              </a:spcBef>
              <a:spcAft>
                <a:spcPts val="0"/>
              </a:spcAft>
              <a:buNone/>
            </a:pPr>
            <a:r>
              <a:rPr lang="zh-TW" sz="1100">
                <a:solidFill>
                  <a:srgbClr val="3F3F3F"/>
                </a:solidFill>
              </a:rPr>
              <a:t>Benjamin Chan</a:t>
            </a:r>
            <a:endParaRPr sz="1100">
              <a:solidFill>
                <a:srgbClr val="3F3F3F"/>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140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270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34"/>
          <p:cNvGrpSpPr/>
          <p:nvPr/>
        </p:nvGrpSpPr>
        <p:grpSpPr>
          <a:xfrm>
            <a:off x="-1" y="0"/>
            <a:ext cx="9144001" cy="5143500"/>
            <a:chOff x="-1" y="0"/>
            <a:chExt cx="12192001" cy="6857999"/>
          </a:xfrm>
        </p:grpSpPr>
        <p:pic>
          <p:nvPicPr>
            <p:cNvPr id="314" name="Google Shape;314;p34"/>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315" name="Google Shape;315;p34"/>
            <p:cNvPicPr preferRelativeResize="0"/>
            <p:nvPr/>
          </p:nvPicPr>
          <p:blipFill rotWithShape="1">
            <a:blip r:embed="rId4">
              <a:alphaModFix/>
            </a:blip>
            <a:srcRect b="45802" l="20134" r="0" t="0"/>
            <a:stretch/>
          </p:blipFill>
          <p:spPr>
            <a:xfrm>
              <a:off x="8146473" y="0"/>
              <a:ext cx="4045527" cy="3716978"/>
            </a:xfrm>
            <a:prstGeom prst="rect">
              <a:avLst/>
            </a:prstGeom>
            <a:noFill/>
            <a:ln>
              <a:noFill/>
            </a:ln>
          </p:spPr>
        </p:pic>
        <p:sp>
          <p:nvSpPr>
            <p:cNvPr id="316" name="Google Shape;316;p34"/>
            <p:cNvSpPr/>
            <p:nvPr/>
          </p:nvSpPr>
          <p:spPr>
            <a:xfrm>
              <a:off x="-1" y="580571"/>
              <a:ext cx="12192000" cy="60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7" name="Google Shape;317;p34"/>
            <p:cNvSpPr txBox="1"/>
            <p:nvPr/>
          </p:nvSpPr>
          <p:spPr>
            <a:xfrm>
              <a:off x="824058" y="181667"/>
              <a:ext cx="40455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Company Background</a:t>
              </a:r>
              <a:endParaRPr b="1" sz="1800">
                <a:solidFill>
                  <a:srgbClr val="D8D8D8"/>
                </a:solidFill>
                <a:latin typeface="Arial"/>
                <a:ea typeface="Arial"/>
                <a:cs typeface="Arial"/>
                <a:sym typeface="Arial"/>
              </a:endParaRPr>
            </a:p>
          </p:txBody>
        </p:sp>
        <p:sp>
          <p:nvSpPr>
            <p:cNvPr id="318" name="Google Shape;318;p34"/>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9" name="Google Shape;319;p34"/>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320" name="Google Shape;320;p34"/>
          <p:cNvSpPr txBox="1"/>
          <p:nvPr/>
        </p:nvSpPr>
        <p:spPr>
          <a:xfrm>
            <a:off x="1214317" y="3690977"/>
            <a:ext cx="1271400" cy="2538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FFFFFF"/>
              </a:buClr>
              <a:buSzPts val="1200"/>
              <a:buFont typeface="Arial"/>
              <a:buNone/>
            </a:pPr>
            <a:r>
              <a:rPr b="1" i="0" lang="zh-TW" sz="1200" u="none" cap="none" strike="noStrike">
                <a:solidFill>
                  <a:srgbClr val="FFFFFF"/>
                </a:solidFill>
                <a:latin typeface="Arial"/>
                <a:ea typeface="Arial"/>
                <a:cs typeface="Arial"/>
                <a:sym typeface="Arial"/>
              </a:rPr>
              <a:t>点击添加标题</a:t>
            </a:r>
            <a:endParaRPr sz="1100"/>
          </a:p>
        </p:txBody>
      </p:sp>
      <p:sp>
        <p:nvSpPr>
          <p:cNvPr id="321" name="Google Shape;321;p34"/>
          <p:cNvSpPr/>
          <p:nvPr/>
        </p:nvSpPr>
        <p:spPr>
          <a:xfrm>
            <a:off x="363525" y="1030950"/>
            <a:ext cx="3424500" cy="3710400"/>
          </a:xfrm>
          <a:prstGeom prst="rect">
            <a:avLst/>
          </a:prstGeom>
          <a:solidFill>
            <a:srgbClr val="D3E7E9"/>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rgbClr val="FFFFFF"/>
              </a:solidFill>
              <a:latin typeface="SimSun"/>
              <a:ea typeface="SimSun"/>
              <a:cs typeface="SimSun"/>
              <a:sym typeface="SimSun"/>
            </a:endParaRPr>
          </a:p>
        </p:txBody>
      </p:sp>
      <p:sp>
        <p:nvSpPr>
          <p:cNvPr id="322" name="Google Shape;322;p34"/>
          <p:cNvSpPr/>
          <p:nvPr/>
        </p:nvSpPr>
        <p:spPr>
          <a:xfrm>
            <a:off x="5505250" y="1030950"/>
            <a:ext cx="3300000" cy="3773100"/>
          </a:xfrm>
          <a:prstGeom prst="rect">
            <a:avLst/>
          </a:prstGeom>
          <a:solidFill>
            <a:srgbClr val="E7A5A2"/>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Arial"/>
              <a:buNone/>
            </a:pPr>
            <a:r>
              <a:t/>
            </a:r>
            <a:endParaRPr sz="1400">
              <a:solidFill>
                <a:srgbClr val="FFFFFF"/>
              </a:solidFill>
              <a:latin typeface="SimSun"/>
              <a:ea typeface="SimSun"/>
              <a:cs typeface="SimSun"/>
              <a:sym typeface="SimSun"/>
            </a:endParaRPr>
          </a:p>
        </p:txBody>
      </p:sp>
      <p:grpSp>
        <p:nvGrpSpPr>
          <p:cNvPr id="323" name="Google Shape;323;p34"/>
          <p:cNvGrpSpPr/>
          <p:nvPr/>
        </p:nvGrpSpPr>
        <p:grpSpPr>
          <a:xfrm>
            <a:off x="4369337" y="1697238"/>
            <a:ext cx="405112" cy="590562"/>
            <a:chOff x="3582988" y="3510757"/>
            <a:chExt cx="319086" cy="465156"/>
          </a:xfrm>
        </p:grpSpPr>
        <p:sp>
          <p:nvSpPr>
            <p:cNvPr id="324" name="Google Shape;324;p34"/>
            <p:cNvSpPr/>
            <p:nvPr/>
          </p:nvSpPr>
          <p:spPr>
            <a:xfrm>
              <a:off x="3582988" y="3510757"/>
              <a:ext cx="319086" cy="465156"/>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sp>
          <p:nvSpPr>
            <p:cNvPr id="325" name="Google Shape;325;p34"/>
            <p:cNvSpPr/>
            <p:nvPr/>
          </p:nvSpPr>
          <p:spPr>
            <a:xfrm>
              <a:off x="3655219" y="3583782"/>
              <a:ext cx="94446" cy="94446"/>
            </a:xfrm>
            <a:custGeom>
              <a:rect b="b" l="l" r="r" t="t"/>
              <a:pathLst>
                <a:path extrusionOk="0" h="21600" w="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grpSp>
      <p:sp>
        <p:nvSpPr>
          <p:cNvPr id="326" name="Google Shape;326;p34"/>
          <p:cNvSpPr txBox="1"/>
          <p:nvPr/>
        </p:nvSpPr>
        <p:spPr>
          <a:xfrm>
            <a:off x="3567002" y="2453851"/>
            <a:ext cx="2010000" cy="145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1800">
                <a:solidFill>
                  <a:srgbClr val="3F3F3F"/>
                </a:solidFill>
              </a:rPr>
              <a:t>Difference between </a:t>
            </a:r>
            <a:endParaRPr b="1" sz="1800">
              <a:solidFill>
                <a:srgbClr val="3F3F3F"/>
              </a:solidFill>
            </a:endParaRPr>
          </a:p>
          <a:p>
            <a:pPr indent="0" lvl="0" marL="0" marR="0" rtl="0" algn="ctr">
              <a:spcBef>
                <a:spcPts val="0"/>
              </a:spcBef>
              <a:spcAft>
                <a:spcPts val="0"/>
              </a:spcAft>
              <a:buNone/>
            </a:pPr>
            <a:r>
              <a:rPr b="1" lang="zh-TW" sz="1800">
                <a:solidFill>
                  <a:srgbClr val="3F3F3F"/>
                </a:solidFill>
              </a:rPr>
              <a:t>BestMart 360 and </a:t>
            </a:r>
            <a:endParaRPr b="1" sz="1800">
              <a:solidFill>
                <a:srgbClr val="3F3F3F"/>
              </a:solidFill>
            </a:endParaRPr>
          </a:p>
          <a:p>
            <a:pPr indent="0" lvl="0" marL="0" marR="0" rtl="0" algn="ctr">
              <a:spcBef>
                <a:spcPts val="0"/>
              </a:spcBef>
              <a:spcAft>
                <a:spcPts val="0"/>
              </a:spcAft>
              <a:buNone/>
            </a:pPr>
            <a:r>
              <a:rPr b="1" lang="zh-TW" sz="1800">
                <a:solidFill>
                  <a:srgbClr val="3F3F3F"/>
                </a:solidFill>
              </a:rPr>
              <a:t>759 Store</a:t>
            </a:r>
            <a:endParaRPr sz="1100"/>
          </a:p>
        </p:txBody>
      </p:sp>
      <p:pic>
        <p:nvPicPr>
          <p:cNvPr id="327" name="Google Shape;327;p34"/>
          <p:cNvPicPr preferRelativeResize="0"/>
          <p:nvPr/>
        </p:nvPicPr>
        <p:blipFill>
          <a:blip r:embed="rId5">
            <a:alphaModFix/>
          </a:blip>
          <a:stretch>
            <a:fillRect/>
          </a:stretch>
        </p:blipFill>
        <p:spPr>
          <a:xfrm>
            <a:off x="263194" y="954744"/>
            <a:ext cx="1063925" cy="1063925"/>
          </a:xfrm>
          <a:prstGeom prst="rect">
            <a:avLst/>
          </a:prstGeom>
          <a:noFill/>
          <a:ln>
            <a:noFill/>
          </a:ln>
        </p:spPr>
      </p:pic>
      <p:pic>
        <p:nvPicPr>
          <p:cNvPr id="328" name="Google Shape;328;p34"/>
          <p:cNvPicPr preferRelativeResize="0"/>
          <p:nvPr/>
        </p:nvPicPr>
        <p:blipFill>
          <a:blip r:embed="rId6">
            <a:alphaModFix/>
          </a:blip>
          <a:stretch>
            <a:fillRect/>
          </a:stretch>
        </p:blipFill>
        <p:spPr>
          <a:xfrm>
            <a:off x="7716325" y="878550"/>
            <a:ext cx="1271400" cy="1063925"/>
          </a:xfrm>
          <a:prstGeom prst="rect">
            <a:avLst/>
          </a:prstGeom>
          <a:noFill/>
          <a:ln>
            <a:noFill/>
          </a:ln>
        </p:spPr>
      </p:pic>
      <p:sp>
        <p:nvSpPr>
          <p:cNvPr id="329" name="Google Shape;329;p34"/>
          <p:cNvSpPr txBox="1"/>
          <p:nvPr/>
        </p:nvSpPr>
        <p:spPr>
          <a:xfrm>
            <a:off x="840250" y="2192550"/>
            <a:ext cx="3104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300">
                <a:solidFill>
                  <a:schemeClr val="dk1"/>
                </a:solidFill>
              </a:rPr>
              <a:t>Headquarters : Hong Kong</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b="1" lang="zh-TW" sz="1300">
                <a:solidFill>
                  <a:schemeClr val="dk1"/>
                </a:solidFill>
              </a:rPr>
              <a:t>Year of establishment : 2013</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zh-TW" sz="1300">
                <a:solidFill>
                  <a:schemeClr val="dk1"/>
                </a:solidFill>
              </a:rPr>
              <a:t>First Branch : Sheung Shui</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zh-TW" sz="1300">
                <a:solidFill>
                  <a:schemeClr val="dk1"/>
                </a:solidFill>
              </a:rPr>
              <a:t>Store No. : 136 (Hong Kong)</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zh-TW" sz="1300">
                <a:solidFill>
                  <a:schemeClr val="dk1"/>
                </a:solidFill>
              </a:rPr>
              <a:t>Business :</a:t>
            </a:r>
            <a:endParaRPr b="1" sz="1300">
              <a:solidFill>
                <a:schemeClr val="dk1"/>
              </a:solidFill>
            </a:endParaRPr>
          </a:p>
          <a:p>
            <a:pPr indent="0" lvl="0" marL="0" rtl="0" algn="l">
              <a:spcBef>
                <a:spcPts val="0"/>
              </a:spcBef>
              <a:spcAft>
                <a:spcPts val="0"/>
              </a:spcAft>
              <a:buNone/>
            </a:pPr>
            <a:r>
              <a:rPr b="1" lang="zh-TW" sz="1300">
                <a:solidFill>
                  <a:schemeClr val="dk1"/>
                </a:solidFill>
              </a:rPr>
              <a:t> Japan &amp; Korean Snacks Retail</a:t>
            </a:r>
            <a:endParaRPr sz="1600"/>
          </a:p>
        </p:txBody>
      </p:sp>
      <p:sp>
        <p:nvSpPr>
          <p:cNvPr id="330" name="Google Shape;330;p34"/>
          <p:cNvSpPr txBox="1"/>
          <p:nvPr/>
        </p:nvSpPr>
        <p:spPr>
          <a:xfrm>
            <a:off x="1436675" y="591650"/>
            <a:ext cx="2132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zh-TW" sz="2100">
                <a:solidFill>
                  <a:schemeClr val="accent3"/>
                </a:solidFill>
              </a:rPr>
              <a:t>Best Mart 360</a:t>
            </a:r>
            <a:endParaRPr b="1" sz="2100">
              <a:solidFill>
                <a:srgbClr val="3F3F3F"/>
              </a:solidFill>
            </a:endParaRPr>
          </a:p>
          <a:p>
            <a:pPr indent="0" lvl="0" marL="0" rtl="0" algn="l">
              <a:spcBef>
                <a:spcPts val="0"/>
              </a:spcBef>
              <a:spcAft>
                <a:spcPts val="0"/>
              </a:spcAft>
              <a:buNone/>
            </a:pPr>
            <a:r>
              <a:t/>
            </a:r>
            <a:endParaRPr/>
          </a:p>
        </p:txBody>
      </p:sp>
      <p:sp>
        <p:nvSpPr>
          <p:cNvPr id="331" name="Google Shape;331;p34"/>
          <p:cNvSpPr txBox="1"/>
          <p:nvPr/>
        </p:nvSpPr>
        <p:spPr>
          <a:xfrm>
            <a:off x="5820050" y="601125"/>
            <a:ext cx="15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100">
                <a:solidFill>
                  <a:schemeClr val="accent3"/>
                </a:solidFill>
              </a:rPr>
              <a:t>759 Store</a:t>
            </a:r>
            <a:endParaRPr/>
          </a:p>
        </p:txBody>
      </p:sp>
      <p:sp>
        <p:nvSpPr>
          <p:cNvPr id="332" name="Google Shape;332;p34"/>
          <p:cNvSpPr txBox="1"/>
          <p:nvPr/>
        </p:nvSpPr>
        <p:spPr>
          <a:xfrm>
            <a:off x="5891625" y="2192550"/>
            <a:ext cx="27972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300">
                <a:solidFill>
                  <a:schemeClr val="dk1"/>
                </a:solidFill>
              </a:rPr>
              <a:t>Headquarters : Hong Kong</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b="1" lang="zh-TW" sz="1300">
                <a:solidFill>
                  <a:schemeClr val="dk1"/>
                </a:solidFill>
              </a:rPr>
              <a:t>Year of establishment : 2010</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zh-TW" sz="1300">
                <a:solidFill>
                  <a:schemeClr val="dk1"/>
                </a:solidFill>
              </a:rPr>
              <a:t>First Branch : Kwai Chung</a:t>
            </a:r>
            <a:endParaRPr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zh-TW" sz="1300">
                <a:solidFill>
                  <a:schemeClr val="dk1"/>
                </a:solidFill>
              </a:rPr>
              <a:t>Store No. : 170 (Hong Kong)</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zh-TW" sz="1300">
                <a:solidFill>
                  <a:schemeClr val="dk1"/>
                </a:solidFill>
              </a:rPr>
              <a:t>Business :</a:t>
            </a:r>
            <a:endParaRPr b="1" sz="1300">
              <a:solidFill>
                <a:schemeClr val="dk1"/>
              </a:solidFill>
            </a:endParaRPr>
          </a:p>
          <a:p>
            <a:pPr indent="0" lvl="0" marL="0" rtl="0" algn="l">
              <a:spcBef>
                <a:spcPts val="0"/>
              </a:spcBef>
              <a:spcAft>
                <a:spcPts val="0"/>
              </a:spcAft>
              <a:buNone/>
            </a:pPr>
            <a:r>
              <a:rPr b="1" lang="zh-TW" sz="1300">
                <a:solidFill>
                  <a:schemeClr val="dk1"/>
                </a:solidFill>
              </a:rPr>
              <a:t> Japan &amp; Korean Snacks Retail</a:t>
            </a:r>
            <a:endParaRPr b="1" sz="1300">
              <a:solidFill>
                <a:schemeClr val="dk1"/>
              </a:solidFill>
            </a:endParaRPr>
          </a:p>
          <a:p>
            <a:pPr indent="0" lvl="0" marL="0" rtl="0" algn="l">
              <a:spcBef>
                <a:spcPts val="0"/>
              </a:spcBef>
              <a:spcAft>
                <a:spcPts val="0"/>
              </a:spcAft>
              <a:buNone/>
            </a:pPr>
            <a:r>
              <a:rPr b="1" lang="zh-TW" sz="1300">
                <a:solidFill>
                  <a:schemeClr val="dk1"/>
                </a:solidFill>
              </a:rPr>
              <a:t>  &amp; groceries</a:t>
            </a:r>
            <a:endParaRPr b="1" sz="1300">
              <a:solidFill>
                <a:schemeClr val="dk1"/>
              </a:solidFill>
            </a:endParaRPr>
          </a:p>
        </p:txBody>
      </p:sp>
      <p:sp>
        <p:nvSpPr>
          <p:cNvPr id="333" name="Google Shape;333;p34"/>
          <p:cNvSpPr txBox="1"/>
          <p:nvPr/>
        </p:nvSpPr>
        <p:spPr>
          <a:xfrm>
            <a:off x="5430000" y="1258800"/>
            <a:ext cx="279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solidFill>
                  <a:schemeClr val="dk2"/>
                </a:solidFill>
              </a:rPr>
              <a:t>Stock Code : 759 CEC</a:t>
            </a:r>
            <a:r>
              <a:rPr b="1" lang="zh-TW" sz="1100">
                <a:solidFill>
                  <a:schemeClr val="dk2"/>
                </a:solidFill>
              </a:rPr>
              <a:t> </a:t>
            </a:r>
            <a:r>
              <a:rPr b="1" lang="zh-TW" sz="1100">
                <a:solidFill>
                  <a:schemeClr val="dk2"/>
                </a:solidFill>
              </a:rPr>
              <a:t>INTERNATIONAL HOLDINGS LTD.</a:t>
            </a:r>
            <a:endParaRPr sz="1100">
              <a:solidFill>
                <a:schemeClr val="dk2"/>
              </a:solidFill>
            </a:endParaRPr>
          </a:p>
        </p:txBody>
      </p:sp>
      <p:sp>
        <p:nvSpPr>
          <p:cNvPr id="334" name="Google Shape;334;p34"/>
          <p:cNvSpPr txBox="1"/>
          <p:nvPr/>
        </p:nvSpPr>
        <p:spPr>
          <a:xfrm>
            <a:off x="1273600" y="1335750"/>
            <a:ext cx="296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chemeClr val="accent3"/>
                </a:solidFill>
              </a:rPr>
              <a:t>Stock Code : 02360 Bestmart360</a:t>
            </a:r>
            <a:endParaRPr sz="500"/>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35"/>
          <p:cNvGrpSpPr/>
          <p:nvPr/>
        </p:nvGrpSpPr>
        <p:grpSpPr>
          <a:xfrm>
            <a:off x="5" y="-4504"/>
            <a:ext cx="9144454" cy="5147747"/>
            <a:chOff x="170694" y="-580682"/>
            <a:chExt cx="3936146" cy="2215800"/>
          </a:xfrm>
        </p:grpSpPr>
        <p:sp>
          <p:nvSpPr>
            <p:cNvPr id="341" name="Google Shape;341;p35"/>
            <p:cNvSpPr/>
            <p:nvPr/>
          </p:nvSpPr>
          <p:spPr>
            <a:xfrm>
              <a:off x="1233863" y="177982"/>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2" name="Google Shape;342;p35"/>
            <p:cNvSpPr/>
            <p:nvPr/>
          </p:nvSpPr>
          <p:spPr>
            <a:xfrm flipH="1" rot="10800000">
              <a:off x="200258" y="602747"/>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3" name="Google Shape;343;p35"/>
            <p:cNvSpPr/>
            <p:nvPr/>
          </p:nvSpPr>
          <p:spPr>
            <a:xfrm>
              <a:off x="170694" y="-580682"/>
              <a:ext cx="3069000" cy="2215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4" name="Google Shape;344;p35"/>
            <p:cNvSpPr/>
            <p:nvPr/>
          </p:nvSpPr>
          <p:spPr>
            <a:xfrm>
              <a:off x="376965" y="178257"/>
              <a:ext cx="1036200" cy="779100"/>
            </a:xfrm>
            <a:prstGeom prst="parallelogram">
              <a:avLst>
                <a:gd fmla="val 4820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5" name="Google Shape;345;p35"/>
            <p:cNvSpPr txBox="1"/>
            <p:nvPr/>
          </p:nvSpPr>
          <p:spPr>
            <a:xfrm>
              <a:off x="613677" y="356239"/>
              <a:ext cx="546000" cy="32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4500">
                  <a:solidFill>
                    <a:srgbClr val="57A6AB"/>
                  </a:solidFill>
                </a:rPr>
                <a:t>03</a:t>
              </a:r>
              <a:endParaRPr sz="4500">
                <a:solidFill>
                  <a:srgbClr val="57A6AB"/>
                </a:solidFill>
                <a:latin typeface="Arial"/>
                <a:ea typeface="Arial"/>
                <a:cs typeface="Arial"/>
                <a:sym typeface="Arial"/>
              </a:endParaRPr>
            </a:p>
          </p:txBody>
        </p:sp>
        <p:sp>
          <p:nvSpPr>
            <p:cNvPr id="346" name="Google Shape;346;p35"/>
            <p:cNvSpPr/>
            <p:nvPr/>
          </p:nvSpPr>
          <p:spPr>
            <a:xfrm>
              <a:off x="3239840" y="-580682"/>
              <a:ext cx="867000" cy="22158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347" name="Google Shape;347;p35"/>
          <p:cNvSpPr txBox="1"/>
          <p:nvPr/>
        </p:nvSpPr>
        <p:spPr>
          <a:xfrm>
            <a:off x="2275175" y="2241475"/>
            <a:ext cx="35568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3600">
                <a:solidFill>
                  <a:srgbClr val="595959"/>
                </a:solidFill>
              </a:rPr>
              <a:t>   EDA </a:t>
            </a:r>
            <a:endParaRPr b="1" sz="3600">
              <a:solidFill>
                <a:srgbClr val="595959"/>
              </a:solidFill>
            </a:endParaRPr>
          </a:p>
          <a:p>
            <a:pPr indent="0" lvl="0" marL="0" rtl="0" algn="l">
              <a:spcBef>
                <a:spcPts val="0"/>
              </a:spcBef>
              <a:spcAft>
                <a:spcPts val="0"/>
              </a:spcAft>
              <a:buNone/>
            </a:pPr>
            <a:r>
              <a:rPr b="1" lang="zh-TW" sz="3600">
                <a:solidFill>
                  <a:srgbClr val="595959"/>
                </a:solidFill>
              </a:rPr>
              <a:t>(Web Scraping)</a:t>
            </a:r>
            <a:endParaRPr b="1" sz="3600">
              <a:solidFill>
                <a:srgbClr val="595959"/>
              </a:solidFill>
            </a:endParaRPr>
          </a:p>
        </p:txBody>
      </p:sp>
      <p:sp>
        <p:nvSpPr>
          <p:cNvPr id="348" name="Google Shape;348;p35"/>
          <p:cNvSpPr/>
          <p:nvPr/>
        </p:nvSpPr>
        <p:spPr>
          <a:xfrm>
            <a:off x="5848697" y="1274815"/>
            <a:ext cx="2816100" cy="2622900"/>
          </a:xfrm>
          <a:prstGeom prst="rect">
            <a:avLst/>
          </a:prstGeom>
          <a:solidFill>
            <a:schemeClr val="lt1"/>
          </a:solidFill>
          <a:ln>
            <a:noFill/>
          </a:ln>
          <a:effectLst>
            <a:outerShdw blurRad="952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349" name="Google Shape;349;p35"/>
          <p:cNvGrpSpPr/>
          <p:nvPr/>
        </p:nvGrpSpPr>
        <p:grpSpPr>
          <a:xfrm>
            <a:off x="6314689" y="1595476"/>
            <a:ext cx="1884120" cy="1948104"/>
            <a:chOff x="-217964" y="0"/>
            <a:chExt cx="1311148" cy="1311148"/>
          </a:xfrm>
        </p:grpSpPr>
        <p:sp>
          <p:nvSpPr>
            <p:cNvPr id="350" name="Google Shape;350;p35"/>
            <p:cNvSpPr/>
            <p:nvPr/>
          </p:nvSpPr>
          <p:spPr>
            <a:xfrm>
              <a:off x="-217964" y="0"/>
              <a:ext cx="1311148" cy="1311148"/>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351" name="Google Shape;351;p35"/>
            <p:cNvPicPr preferRelativeResize="0"/>
            <p:nvPr/>
          </p:nvPicPr>
          <p:blipFill rotWithShape="1">
            <a:blip r:embed="rId3">
              <a:alphaModFix/>
            </a:blip>
            <a:srcRect b="0" l="0" r="0" t="0"/>
            <a:stretch/>
          </p:blipFill>
          <p:spPr>
            <a:xfrm>
              <a:off x="167039" y="256696"/>
              <a:ext cx="545133" cy="797085"/>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200"/>
                                        <p:tgtEl>
                                          <p:spTgt spid="347"/>
                                        </p:tgtEl>
                                      </p:cBhvr>
                                    </p:animEffect>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800"/>
                                        <p:tgtEl>
                                          <p:spTgt spid="3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36"/>
          <p:cNvGrpSpPr/>
          <p:nvPr/>
        </p:nvGrpSpPr>
        <p:grpSpPr>
          <a:xfrm>
            <a:off x="-1" y="0"/>
            <a:ext cx="9144001" cy="5143500"/>
            <a:chOff x="-1" y="0"/>
            <a:chExt cx="12192001" cy="6857999"/>
          </a:xfrm>
        </p:grpSpPr>
        <p:pic>
          <p:nvPicPr>
            <p:cNvPr id="358" name="Google Shape;358;p36"/>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359" name="Google Shape;359;p36"/>
            <p:cNvPicPr preferRelativeResize="0"/>
            <p:nvPr/>
          </p:nvPicPr>
          <p:blipFill rotWithShape="1">
            <a:blip r:embed="rId4">
              <a:alphaModFix/>
            </a:blip>
            <a:srcRect b="45802" l="20134" r="0" t="0"/>
            <a:stretch/>
          </p:blipFill>
          <p:spPr>
            <a:xfrm>
              <a:off x="8146473" y="0"/>
              <a:ext cx="4045527" cy="3716978"/>
            </a:xfrm>
            <a:prstGeom prst="rect">
              <a:avLst/>
            </a:prstGeom>
            <a:noFill/>
            <a:ln>
              <a:noFill/>
            </a:ln>
          </p:spPr>
        </p:pic>
        <p:sp>
          <p:nvSpPr>
            <p:cNvPr id="360" name="Google Shape;360;p36"/>
            <p:cNvSpPr/>
            <p:nvPr/>
          </p:nvSpPr>
          <p:spPr>
            <a:xfrm>
              <a:off x="-1" y="580571"/>
              <a:ext cx="12192000" cy="60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1" name="Google Shape;361;p36"/>
            <p:cNvSpPr txBox="1"/>
            <p:nvPr/>
          </p:nvSpPr>
          <p:spPr>
            <a:xfrm>
              <a:off x="824068" y="181667"/>
              <a:ext cx="40455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800">
                  <a:solidFill>
                    <a:srgbClr val="3F3F3F"/>
                  </a:solidFill>
                </a:rPr>
                <a:t>EDA (Web Scraping)</a:t>
              </a:r>
              <a:endParaRPr b="1" sz="1800">
                <a:solidFill>
                  <a:srgbClr val="D8D8D8"/>
                </a:solidFill>
                <a:latin typeface="Arial"/>
                <a:ea typeface="Arial"/>
                <a:cs typeface="Arial"/>
                <a:sym typeface="Arial"/>
              </a:endParaRPr>
            </a:p>
          </p:txBody>
        </p:sp>
        <p:sp>
          <p:nvSpPr>
            <p:cNvPr id="362" name="Google Shape;362;p36"/>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3" name="Google Shape;363;p36"/>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364" name="Google Shape;364;p36"/>
          <p:cNvGrpSpPr/>
          <p:nvPr/>
        </p:nvGrpSpPr>
        <p:grpSpPr>
          <a:xfrm>
            <a:off x="1042524" y="1472521"/>
            <a:ext cx="1674788" cy="2630204"/>
            <a:chOff x="778084" y="1038958"/>
            <a:chExt cx="1850186" cy="2900533"/>
          </a:xfrm>
        </p:grpSpPr>
        <p:sp>
          <p:nvSpPr>
            <p:cNvPr id="365" name="Google Shape;365;p36"/>
            <p:cNvSpPr/>
            <p:nvPr/>
          </p:nvSpPr>
          <p:spPr>
            <a:xfrm>
              <a:off x="886815" y="1038958"/>
              <a:ext cx="1632600" cy="1502100"/>
            </a:xfrm>
            <a:prstGeom prst="roundRect">
              <a:avLst>
                <a:gd fmla="val 935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36"/>
            <p:cNvSpPr/>
            <p:nvPr/>
          </p:nvSpPr>
          <p:spPr>
            <a:xfrm>
              <a:off x="778084" y="1947582"/>
              <a:ext cx="1850186" cy="1991909"/>
            </a:xfrm>
            <a:custGeom>
              <a:rect b="b" l="l" r="r" t="t"/>
              <a:pathLst>
                <a:path extrusionOk="0" h="3944375" w="2466914">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rgbClr val="F2F2F2"/>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36"/>
            <p:cNvSpPr/>
            <p:nvPr/>
          </p:nvSpPr>
          <p:spPr>
            <a:xfrm>
              <a:off x="1402412" y="1648209"/>
              <a:ext cx="601500" cy="600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 name="Google Shape;368;p36"/>
            <p:cNvSpPr txBox="1"/>
            <p:nvPr/>
          </p:nvSpPr>
          <p:spPr>
            <a:xfrm>
              <a:off x="1304926" y="1222952"/>
              <a:ext cx="839400" cy="636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3300">
                  <a:solidFill>
                    <a:schemeClr val="lt1"/>
                  </a:solidFill>
                  <a:latin typeface="Arial"/>
                  <a:ea typeface="Arial"/>
                  <a:cs typeface="Arial"/>
                  <a:sym typeface="Arial"/>
                </a:rPr>
                <a:t>01</a:t>
              </a:r>
              <a:endParaRPr sz="3300">
                <a:solidFill>
                  <a:schemeClr val="lt1"/>
                </a:solidFill>
                <a:latin typeface="Arial"/>
                <a:ea typeface="Arial"/>
                <a:cs typeface="Arial"/>
                <a:sym typeface="Arial"/>
              </a:endParaRPr>
            </a:p>
          </p:txBody>
        </p:sp>
      </p:grpSp>
      <p:grpSp>
        <p:nvGrpSpPr>
          <p:cNvPr id="369" name="Google Shape;369;p36"/>
          <p:cNvGrpSpPr/>
          <p:nvPr/>
        </p:nvGrpSpPr>
        <p:grpSpPr>
          <a:xfrm>
            <a:off x="2846012" y="1484154"/>
            <a:ext cx="1676453" cy="2630204"/>
            <a:chOff x="2690633" y="1038958"/>
            <a:chExt cx="1850185" cy="2900533"/>
          </a:xfrm>
        </p:grpSpPr>
        <p:sp>
          <p:nvSpPr>
            <p:cNvPr id="370" name="Google Shape;370;p36"/>
            <p:cNvSpPr/>
            <p:nvPr/>
          </p:nvSpPr>
          <p:spPr>
            <a:xfrm>
              <a:off x="2799261" y="1038958"/>
              <a:ext cx="1632900" cy="1502100"/>
            </a:xfrm>
            <a:prstGeom prst="roundRect">
              <a:avLst>
                <a:gd fmla="val 935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36"/>
            <p:cNvSpPr/>
            <p:nvPr/>
          </p:nvSpPr>
          <p:spPr>
            <a:xfrm>
              <a:off x="2690633" y="1947582"/>
              <a:ext cx="1850185" cy="1991909"/>
            </a:xfrm>
            <a:custGeom>
              <a:rect b="b" l="l" r="r" t="t"/>
              <a:pathLst>
                <a:path extrusionOk="0" h="3944375" w="2466914">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rgbClr val="F2F2F2"/>
            </a:solidFill>
            <a:ln cap="flat" cmpd="sng" w="9525">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 name="Google Shape;372;p36"/>
            <p:cNvSpPr/>
            <p:nvPr/>
          </p:nvSpPr>
          <p:spPr>
            <a:xfrm>
              <a:off x="3316121" y="1648209"/>
              <a:ext cx="599100" cy="600600"/>
            </a:xfrm>
            <a:prstGeom prst="ellipse">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36"/>
            <p:cNvSpPr txBox="1"/>
            <p:nvPr/>
          </p:nvSpPr>
          <p:spPr>
            <a:xfrm>
              <a:off x="3185327" y="1222952"/>
              <a:ext cx="894900" cy="636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3300">
                  <a:solidFill>
                    <a:schemeClr val="lt1"/>
                  </a:solidFill>
                  <a:latin typeface="Arial"/>
                  <a:ea typeface="Arial"/>
                  <a:cs typeface="Arial"/>
                  <a:sym typeface="Arial"/>
                </a:rPr>
                <a:t>02</a:t>
              </a:r>
              <a:endParaRPr sz="3300">
                <a:solidFill>
                  <a:schemeClr val="lt1"/>
                </a:solidFill>
                <a:latin typeface="Arial"/>
                <a:ea typeface="Arial"/>
                <a:cs typeface="Arial"/>
                <a:sym typeface="Arial"/>
              </a:endParaRPr>
            </a:p>
          </p:txBody>
        </p:sp>
      </p:grpSp>
      <p:grpSp>
        <p:nvGrpSpPr>
          <p:cNvPr id="374" name="Google Shape;374;p36"/>
          <p:cNvGrpSpPr/>
          <p:nvPr/>
        </p:nvGrpSpPr>
        <p:grpSpPr>
          <a:xfrm>
            <a:off x="4642924" y="1472521"/>
            <a:ext cx="1674788" cy="2630204"/>
            <a:chOff x="4603182" y="1038958"/>
            <a:chExt cx="1850186" cy="2900533"/>
          </a:xfrm>
        </p:grpSpPr>
        <p:sp>
          <p:nvSpPr>
            <p:cNvPr id="375" name="Google Shape;375;p36"/>
            <p:cNvSpPr/>
            <p:nvPr/>
          </p:nvSpPr>
          <p:spPr>
            <a:xfrm>
              <a:off x="4711913" y="1038958"/>
              <a:ext cx="1632600" cy="1502100"/>
            </a:xfrm>
            <a:prstGeom prst="roundRect">
              <a:avLst>
                <a:gd fmla="val 935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36"/>
            <p:cNvSpPr/>
            <p:nvPr/>
          </p:nvSpPr>
          <p:spPr>
            <a:xfrm>
              <a:off x="4603182" y="1947582"/>
              <a:ext cx="1850186" cy="1991909"/>
            </a:xfrm>
            <a:custGeom>
              <a:rect b="b" l="l" r="r" t="t"/>
              <a:pathLst>
                <a:path extrusionOk="0" h="3944375" w="2466914">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rgbClr val="F2F2F2"/>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36"/>
            <p:cNvSpPr/>
            <p:nvPr/>
          </p:nvSpPr>
          <p:spPr>
            <a:xfrm>
              <a:off x="5227510" y="1648209"/>
              <a:ext cx="601500" cy="600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36"/>
            <p:cNvSpPr txBox="1"/>
            <p:nvPr/>
          </p:nvSpPr>
          <p:spPr>
            <a:xfrm>
              <a:off x="5044295" y="1222952"/>
              <a:ext cx="978600" cy="636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3300">
                  <a:solidFill>
                    <a:schemeClr val="lt1"/>
                  </a:solidFill>
                  <a:latin typeface="Arial"/>
                  <a:ea typeface="Arial"/>
                  <a:cs typeface="Arial"/>
                  <a:sym typeface="Arial"/>
                </a:rPr>
                <a:t>03</a:t>
              </a:r>
              <a:endParaRPr sz="3300">
                <a:solidFill>
                  <a:schemeClr val="lt1"/>
                </a:solidFill>
                <a:latin typeface="Arial"/>
                <a:ea typeface="Arial"/>
                <a:cs typeface="Arial"/>
                <a:sym typeface="Arial"/>
              </a:endParaRPr>
            </a:p>
          </p:txBody>
        </p:sp>
      </p:grpSp>
      <p:grpSp>
        <p:nvGrpSpPr>
          <p:cNvPr id="379" name="Google Shape;379;p36"/>
          <p:cNvGrpSpPr/>
          <p:nvPr/>
        </p:nvGrpSpPr>
        <p:grpSpPr>
          <a:xfrm>
            <a:off x="6446573" y="1484154"/>
            <a:ext cx="1676453" cy="2630204"/>
            <a:chOff x="6515731" y="1038958"/>
            <a:chExt cx="1850185" cy="2900533"/>
          </a:xfrm>
        </p:grpSpPr>
        <p:sp>
          <p:nvSpPr>
            <p:cNvPr id="380" name="Google Shape;380;p36"/>
            <p:cNvSpPr/>
            <p:nvPr/>
          </p:nvSpPr>
          <p:spPr>
            <a:xfrm>
              <a:off x="6624359" y="1038958"/>
              <a:ext cx="1632900" cy="1502100"/>
            </a:xfrm>
            <a:prstGeom prst="roundRect">
              <a:avLst>
                <a:gd fmla="val 935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36"/>
            <p:cNvSpPr/>
            <p:nvPr/>
          </p:nvSpPr>
          <p:spPr>
            <a:xfrm>
              <a:off x="6515731" y="1947582"/>
              <a:ext cx="1850185" cy="1991909"/>
            </a:xfrm>
            <a:custGeom>
              <a:rect b="b" l="l" r="r" t="t"/>
              <a:pathLst>
                <a:path extrusionOk="0" h="3944375" w="2466914">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rgbClr val="F2F2F2"/>
            </a:solidFill>
            <a:ln cap="flat" cmpd="sng" w="9525">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36"/>
            <p:cNvSpPr/>
            <p:nvPr/>
          </p:nvSpPr>
          <p:spPr>
            <a:xfrm>
              <a:off x="7141219" y="1648209"/>
              <a:ext cx="599100" cy="600600"/>
            </a:xfrm>
            <a:prstGeom prst="ellipse">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36"/>
            <p:cNvSpPr txBox="1"/>
            <p:nvPr/>
          </p:nvSpPr>
          <p:spPr>
            <a:xfrm>
              <a:off x="6988992" y="1222952"/>
              <a:ext cx="876300" cy="636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3300">
                  <a:solidFill>
                    <a:schemeClr val="lt1"/>
                  </a:solidFill>
                  <a:latin typeface="Arial"/>
                  <a:ea typeface="Arial"/>
                  <a:cs typeface="Arial"/>
                  <a:sym typeface="Arial"/>
                </a:rPr>
                <a:t>04</a:t>
              </a:r>
              <a:endParaRPr sz="3300">
                <a:solidFill>
                  <a:schemeClr val="lt1"/>
                </a:solidFill>
                <a:latin typeface="Arial"/>
                <a:ea typeface="Arial"/>
                <a:cs typeface="Arial"/>
                <a:sym typeface="Arial"/>
              </a:endParaRPr>
            </a:p>
          </p:txBody>
        </p:sp>
      </p:grpSp>
      <p:grpSp>
        <p:nvGrpSpPr>
          <p:cNvPr id="384" name="Google Shape;384;p36"/>
          <p:cNvGrpSpPr/>
          <p:nvPr/>
        </p:nvGrpSpPr>
        <p:grpSpPr>
          <a:xfrm>
            <a:off x="1163172" y="2674003"/>
            <a:ext cx="1477990" cy="1371805"/>
            <a:chOff x="5681397" y="5057896"/>
            <a:chExt cx="2416200" cy="1829073"/>
          </a:xfrm>
        </p:grpSpPr>
        <p:sp>
          <p:nvSpPr>
            <p:cNvPr id="385" name="Google Shape;385;p36"/>
            <p:cNvSpPr txBox="1"/>
            <p:nvPr/>
          </p:nvSpPr>
          <p:spPr>
            <a:xfrm>
              <a:off x="5926197" y="5057896"/>
              <a:ext cx="1926600" cy="502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2000">
                  <a:solidFill>
                    <a:srgbClr val="595959"/>
                  </a:solidFill>
                </a:rPr>
                <a:t>Visit</a:t>
              </a:r>
              <a:endParaRPr b="1" sz="2000">
                <a:solidFill>
                  <a:srgbClr val="595959"/>
                </a:solidFill>
                <a:latin typeface="Arial"/>
                <a:ea typeface="Arial"/>
                <a:cs typeface="Arial"/>
                <a:sym typeface="Arial"/>
              </a:endParaRPr>
            </a:p>
          </p:txBody>
        </p:sp>
        <p:sp>
          <p:nvSpPr>
            <p:cNvPr id="386" name="Google Shape;386;p36"/>
            <p:cNvSpPr txBox="1"/>
            <p:nvPr/>
          </p:nvSpPr>
          <p:spPr>
            <a:xfrm>
              <a:off x="5681397" y="5474869"/>
              <a:ext cx="2416200" cy="14121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lang="zh-TW" sz="1100" u="sng">
                  <a:solidFill>
                    <a:schemeClr val="dk1"/>
                  </a:solidFill>
                  <a:hlinkClick r:id="rId5">
                    <a:extLst>
                      <a:ext uri="{A12FA001-AC4F-418D-AE19-62706E023703}">
                        <ahyp:hlinkClr val="tx"/>
                      </a:ext>
                    </a:extLst>
                  </a:hlinkClick>
                </a:rPr>
                <a:t>https://www.bestmart360.com/</a:t>
              </a:r>
              <a:endParaRPr sz="800">
                <a:solidFill>
                  <a:srgbClr val="7F7F7F"/>
                </a:solidFill>
              </a:endParaRPr>
            </a:p>
            <a:p>
              <a:pPr indent="0" lvl="0" marL="0" marR="0" rtl="0" algn="ctr">
                <a:lnSpc>
                  <a:spcPct val="130000"/>
                </a:lnSpc>
                <a:spcBef>
                  <a:spcPts val="0"/>
                </a:spcBef>
                <a:spcAft>
                  <a:spcPts val="0"/>
                </a:spcAft>
                <a:buNone/>
              </a:pPr>
              <a:r>
                <a:rPr lang="zh-TW" sz="800">
                  <a:solidFill>
                    <a:srgbClr val="7F7F7F"/>
                  </a:solidFill>
                </a:rPr>
                <a:t>&amp;</a:t>
              </a:r>
              <a:endParaRPr sz="800">
                <a:solidFill>
                  <a:srgbClr val="7F7F7F"/>
                </a:solidFill>
              </a:endParaRPr>
            </a:p>
            <a:p>
              <a:pPr indent="0" lvl="0" marL="0" marR="0" rtl="0" algn="ctr">
                <a:lnSpc>
                  <a:spcPct val="130000"/>
                </a:lnSpc>
                <a:spcBef>
                  <a:spcPts val="0"/>
                </a:spcBef>
                <a:spcAft>
                  <a:spcPts val="0"/>
                </a:spcAft>
                <a:buNone/>
              </a:pPr>
              <a:r>
                <a:rPr lang="zh-TW" sz="1100" u="sng">
                  <a:solidFill>
                    <a:schemeClr val="dk1"/>
                  </a:solidFill>
                  <a:hlinkClick r:id="rId6">
                    <a:extLst>
                      <a:ext uri="{A12FA001-AC4F-418D-AE19-62706E023703}">
                        <ahyp:hlinkClr val="tx"/>
                      </a:ext>
                    </a:extLst>
                  </a:hlinkClick>
                </a:rPr>
                <a:t>https://https://www.759store.com</a:t>
              </a:r>
              <a:r>
                <a:rPr lang="zh-TW" sz="1100">
                  <a:solidFill>
                    <a:schemeClr val="dk1"/>
                  </a:solidFill>
                </a:rPr>
                <a:t>/</a:t>
              </a:r>
              <a:endParaRPr sz="800">
                <a:solidFill>
                  <a:srgbClr val="7F7F7F"/>
                </a:solidFill>
              </a:endParaRPr>
            </a:p>
          </p:txBody>
        </p:sp>
      </p:grpSp>
      <p:grpSp>
        <p:nvGrpSpPr>
          <p:cNvPr id="387" name="Google Shape;387;p36"/>
          <p:cNvGrpSpPr/>
          <p:nvPr/>
        </p:nvGrpSpPr>
        <p:grpSpPr>
          <a:xfrm>
            <a:off x="2941123" y="2750200"/>
            <a:ext cx="1477990" cy="1207582"/>
            <a:chOff x="5649539" y="5159492"/>
            <a:chExt cx="2416200" cy="1610110"/>
          </a:xfrm>
        </p:grpSpPr>
        <p:sp>
          <p:nvSpPr>
            <p:cNvPr id="388" name="Google Shape;388;p36"/>
            <p:cNvSpPr txBox="1"/>
            <p:nvPr/>
          </p:nvSpPr>
          <p:spPr>
            <a:xfrm>
              <a:off x="5801579" y="5159492"/>
              <a:ext cx="2171400" cy="913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2000">
                  <a:solidFill>
                    <a:srgbClr val="595959"/>
                  </a:solidFill>
                </a:rPr>
                <a:t>Web Scraping</a:t>
              </a:r>
              <a:endParaRPr b="1" sz="2000">
                <a:solidFill>
                  <a:srgbClr val="595959"/>
                </a:solidFill>
                <a:latin typeface="Arial"/>
                <a:ea typeface="Arial"/>
                <a:cs typeface="Arial"/>
                <a:sym typeface="Arial"/>
              </a:endParaRPr>
            </a:p>
          </p:txBody>
        </p:sp>
        <p:sp>
          <p:nvSpPr>
            <p:cNvPr id="389" name="Google Shape;389;p36"/>
            <p:cNvSpPr txBox="1"/>
            <p:nvPr/>
          </p:nvSpPr>
          <p:spPr>
            <a:xfrm>
              <a:off x="5649539" y="6369402"/>
              <a:ext cx="2416200" cy="4002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lang="zh-TW" sz="1500">
                  <a:solidFill>
                    <a:srgbClr val="7F7F7F"/>
                  </a:solidFill>
                </a:rPr>
                <a:t>Store Location</a:t>
              </a:r>
              <a:endParaRPr sz="1500">
                <a:solidFill>
                  <a:srgbClr val="7F7F7F"/>
                </a:solidFill>
                <a:latin typeface="Arial"/>
                <a:ea typeface="Arial"/>
                <a:cs typeface="Arial"/>
                <a:sym typeface="Arial"/>
              </a:endParaRPr>
            </a:p>
          </p:txBody>
        </p:sp>
      </p:grpSp>
      <p:grpSp>
        <p:nvGrpSpPr>
          <p:cNvPr id="390" name="Google Shape;390;p36"/>
          <p:cNvGrpSpPr/>
          <p:nvPr/>
        </p:nvGrpSpPr>
        <p:grpSpPr>
          <a:xfrm>
            <a:off x="4771175" y="2597803"/>
            <a:ext cx="1477990" cy="1275297"/>
            <a:chOff x="5681403" y="4956296"/>
            <a:chExt cx="2416200" cy="1700396"/>
          </a:xfrm>
        </p:grpSpPr>
        <p:sp>
          <p:nvSpPr>
            <p:cNvPr id="391" name="Google Shape;391;p36"/>
            <p:cNvSpPr txBox="1"/>
            <p:nvPr/>
          </p:nvSpPr>
          <p:spPr>
            <a:xfrm>
              <a:off x="5926136" y="4956296"/>
              <a:ext cx="1926600" cy="502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2000">
                  <a:solidFill>
                    <a:srgbClr val="595959"/>
                  </a:solidFill>
                </a:rPr>
                <a:t>Data</a:t>
              </a:r>
              <a:endParaRPr b="1" sz="2000">
                <a:solidFill>
                  <a:srgbClr val="595959"/>
                </a:solidFill>
                <a:latin typeface="Arial"/>
                <a:ea typeface="Arial"/>
                <a:cs typeface="Arial"/>
                <a:sym typeface="Arial"/>
              </a:endParaRPr>
            </a:p>
          </p:txBody>
        </p:sp>
        <p:sp>
          <p:nvSpPr>
            <p:cNvPr id="392" name="Google Shape;392;p36"/>
            <p:cNvSpPr txBox="1"/>
            <p:nvPr/>
          </p:nvSpPr>
          <p:spPr>
            <a:xfrm>
              <a:off x="5681403" y="5375692"/>
              <a:ext cx="2416200" cy="1281000"/>
            </a:xfrm>
            <a:prstGeom prst="rect">
              <a:avLst/>
            </a:prstGeom>
            <a:noFill/>
            <a:ln>
              <a:noFill/>
            </a:ln>
          </p:spPr>
          <p:txBody>
            <a:bodyPr anchorCtr="0" anchor="t" bIns="34275" lIns="68575" spcFirstLastPara="1" rIns="68575" wrap="square" tIns="34275">
              <a:noAutofit/>
            </a:bodyPr>
            <a:lstStyle/>
            <a:p>
              <a:pPr indent="0" lvl="0" marL="0" marR="0" rtl="0" algn="ctr">
                <a:lnSpc>
                  <a:spcPct val="130000"/>
                </a:lnSpc>
                <a:spcBef>
                  <a:spcPts val="0"/>
                </a:spcBef>
                <a:spcAft>
                  <a:spcPts val="0"/>
                </a:spcAft>
                <a:buNone/>
              </a:pPr>
              <a:r>
                <a:rPr lang="zh-TW" sz="1200">
                  <a:solidFill>
                    <a:srgbClr val="7F7F7F"/>
                  </a:solidFill>
                </a:rPr>
                <a:t>HKEXnews</a:t>
              </a:r>
              <a:endParaRPr sz="1200">
                <a:solidFill>
                  <a:srgbClr val="7F7F7F"/>
                </a:solidFill>
              </a:endParaRPr>
            </a:p>
            <a:p>
              <a:pPr indent="0" lvl="0" marL="0" marR="0" rtl="0" algn="ctr">
                <a:lnSpc>
                  <a:spcPct val="130000"/>
                </a:lnSpc>
                <a:spcBef>
                  <a:spcPts val="0"/>
                </a:spcBef>
                <a:spcAft>
                  <a:spcPts val="0"/>
                </a:spcAft>
                <a:buNone/>
              </a:pPr>
              <a:r>
                <a:rPr lang="zh-TW" sz="1200">
                  <a:solidFill>
                    <a:srgbClr val="7F7F7F"/>
                  </a:solidFill>
                </a:rPr>
                <a:t>Listing Documents (2016)</a:t>
              </a:r>
              <a:endParaRPr sz="1200">
                <a:solidFill>
                  <a:srgbClr val="7F7F7F"/>
                </a:solidFill>
              </a:endParaRPr>
            </a:p>
            <a:p>
              <a:pPr indent="0" lvl="0" marL="0" marR="0" rtl="0" algn="ctr">
                <a:lnSpc>
                  <a:spcPct val="130000"/>
                </a:lnSpc>
                <a:spcBef>
                  <a:spcPts val="0"/>
                </a:spcBef>
                <a:spcAft>
                  <a:spcPts val="0"/>
                </a:spcAft>
                <a:buNone/>
              </a:pPr>
              <a:r>
                <a:rPr lang="zh-TW" sz="1200">
                  <a:solidFill>
                    <a:srgbClr val="7F7F7F"/>
                  </a:solidFill>
                </a:rPr>
                <a:t>Annual Report (2016-2022)</a:t>
              </a:r>
              <a:endParaRPr sz="800">
                <a:solidFill>
                  <a:srgbClr val="7F7F7F"/>
                </a:solidFill>
              </a:endParaRPr>
            </a:p>
          </p:txBody>
        </p:sp>
      </p:grpSp>
      <p:grpSp>
        <p:nvGrpSpPr>
          <p:cNvPr id="393" name="Google Shape;393;p36"/>
          <p:cNvGrpSpPr/>
          <p:nvPr/>
        </p:nvGrpSpPr>
        <p:grpSpPr>
          <a:xfrm>
            <a:off x="6541500" y="2750200"/>
            <a:ext cx="1477990" cy="835967"/>
            <a:chOff x="5637078" y="5159492"/>
            <a:chExt cx="2416200" cy="1114622"/>
          </a:xfrm>
        </p:grpSpPr>
        <p:sp>
          <p:nvSpPr>
            <p:cNvPr id="394" name="Google Shape;394;p36"/>
            <p:cNvSpPr txBox="1"/>
            <p:nvPr/>
          </p:nvSpPr>
          <p:spPr>
            <a:xfrm>
              <a:off x="5926150" y="5159492"/>
              <a:ext cx="2078400" cy="502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2000">
                  <a:solidFill>
                    <a:srgbClr val="595959"/>
                  </a:solidFill>
                </a:rPr>
                <a:t>Analysis</a:t>
              </a:r>
              <a:endParaRPr b="1" sz="2000">
                <a:solidFill>
                  <a:srgbClr val="595959"/>
                </a:solidFill>
                <a:latin typeface="Arial"/>
                <a:ea typeface="Arial"/>
                <a:cs typeface="Arial"/>
                <a:sym typeface="Arial"/>
              </a:endParaRPr>
            </a:p>
          </p:txBody>
        </p:sp>
        <p:sp>
          <p:nvSpPr>
            <p:cNvPr id="395" name="Google Shape;395;p36"/>
            <p:cNvSpPr txBox="1"/>
            <p:nvPr/>
          </p:nvSpPr>
          <p:spPr>
            <a:xfrm>
              <a:off x="5637078" y="5873914"/>
              <a:ext cx="2416200" cy="4002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lang="zh-TW" sz="1500">
                  <a:solidFill>
                    <a:srgbClr val="7F7F7F"/>
                  </a:solidFill>
                </a:rPr>
                <a:t>Tableau</a:t>
              </a:r>
              <a:r>
                <a:rPr lang="zh-TW" sz="800">
                  <a:solidFill>
                    <a:srgbClr val="7F7F7F"/>
                  </a:solidFill>
                </a:rPr>
                <a:t> </a:t>
              </a:r>
              <a:endParaRPr sz="800">
                <a:solidFill>
                  <a:srgbClr val="7F7F7F"/>
                </a:solidFill>
                <a:latin typeface="Arial"/>
                <a:ea typeface="Arial"/>
                <a:cs typeface="Arial"/>
                <a:sym typeface="Arial"/>
              </a:endParaRPr>
            </a:p>
          </p:txBody>
        </p:sp>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500"/>
                                        <p:tgtEl>
                                          <p:spTgt spid="374"/>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pSp>
        <p:nvGrpSpPr>
          <p:cNvPr id="401" name="Google Shape;401;p37"/>
          <p:cNvGrpSpPr/>
          <p:nvPr/>
        </p:nvGrpSpPr>
        <p:grpSpPr>
          <a:xfrm>
            <a:off x="-1" y="0"/>
            <a:ext cx="9144001" cy="5143500"/>
            <a:chOff x="-1" y="0"/>
            <a:chExt cx="12192001" cy="6857999"/>
          </a:xfrm>
        </p:grpSpPr>
        <p:pic>
          <p:nvPicPr>
            <p:cNvPr id="402" name="Google Shape;402;p37"/>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403" name="Google Shape;403;p37"/>
            <p:cNvPicPr preferRelativeResize="0"/>
            <p:nvPr/>
          </p:nvPicPr>
          <p:blipFill rotWithShape="1">
            <a:blip r:embed="rId4">
              <a:alphaModFix/>
            </a:blip>
            <a:srcRect b="45802" l="20134" r="0" t="0"/>
            <a:stretch/>
          </p:blipFill>
          <p:spPr>
            <a:xfrm>
              <a:off x="8146473" y="0"/>
              <a:ext cx="4045527" cy="3716978"/>
            </a:xfrm>
            <a:prstGeom prst="rect">
              <a:avLst/>
            </a:prstGeom>
            <a:noFill/>
            <a:ln>
              <a:noFill/>
            </a:ln>
          </p:spPr>
        </p:pic>
        <p:sp>
          <p:nvSpPr>
            <p:cNvPr id="404" name="Google Shape;404;p37"/>
            <p:cNvSpPr/>
            <p:nvPr/>
          </p:nvSpPr>
          <p:spPr>
            <a:xfrm>
              <a:off x="-1" y="580571"/>
              <a:ext cx="12192000" cy="60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5" name="Google Shape;405;p37"/>
            <p:cNvSpPr txBox="1"/>
            <p:nvPr/>
          </p:nvSpPr>
          <p:spPr>
            <a:xfrm>
              <a:off x="824056" y="181667"/>
              <a:ext cx="44718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EDA (Web Scraping)</a:t>
              </a:r>
              <a:endParaRPr b="1" sz="1800">
                <a:solidFill>
                  <a:srgbClr val="3F3F3F"/>
                </a:solidFill>
              </a:endParaRPr>
            </a:p>
            <a:p>
              <a:pPr indent="0" lvl="0" marL="0" marR="0" rtl="0" algn="l">
                <a:spcBef>
                  <a:spcPts val="0"/>
                </a:spcBef>
                <a:spcAft>
                  <a:spcPts val="0"/>
                </a:spcAft>
                <a:buNone/>
              </a:pPr>
              <a:r>
                <a:rPr b="1" lang="zh-TW" sz="1800">
                  <a:solidFill>
                    <a:srgbClr val="D8D8D8"/>
                  </a:solidFill>
                </a:rPr>
                <a:t>Store Location</a:t>
              </a:r>
              <a:endParaRPr b="1" sz="1800">
                <a:solidFill>
                  <a:srgbClr val="D8D8D8"/>
                </a:solidFill>
                <a:latin typeface="Arial"/>
                <a:ea typeface="Arial"/>
                <a:cs typeface="Arial"/>
                <a:sym typeface="Arial"/>
              </a:endParaRPr>
            </a:p>
          </p:txBody>
        </p:sp>
        <p:sp>
          <p:nvSpPr>
            <p:cNvPr id="406" name="Google Shape;406;p37"/>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7" name="Google Shape;407;p37"/>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408" name="Google Shape;408;p37"/>
          <p:cNvGrpSpPr/>
          <p:nvPr/>
        </p:nvGrpSpPr>
        <p:grpSpPr>
          <a:xfrm>
            <a:off x="1239985" y="1304137"/>
            <a:ext cx="6803438" cy="1327084"/>
            <a:chOff x="1653313" y="1952210"/>
            <a:chExt cx="9071250" cy="1769445"/>
          </a:xfrm>
        </p:grpSpPr>
        <p:sp>
          <p:nvSpPr>
            <p:cNvPr id="409" name="Google Shape;409;p37"/>
            <p:cNvSpPr/>
            <p:nvPr/>
          </p:nvSpPr>
          <p:spPr>
            <a:xfrm rot="-43531">
              <a:off x="1655174" y="2811872"/>
              <a:ext cx="2227079" cy="309025"/>
            </a:xfrm>
            <a:prstGeom prst="rect">
              <a:avLst/>
            </a:prstGeom>
            <a:solidFill>
              <a:srgbClr val="D8D8D8"/>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sp>
          <p:nvSpPr>
            <p:cNvPr id="410" name="Google Shape;410;p37"/>
            <p:cNvSpPr/>
            <p:nvPr/>
          </p:nvSpPr>
          <p:spPr>
            <a:xfrm rot="1355989">
              <a:off x="3193906" y="2197309"/>
              <a:ext cx="1319308" cy="1321592"/>
            </a:xfrm>
            <a:prstGeom prst="ellipse">
              <a:avLst/>
            </a:prstGeom>
            <a:solidFill>
              <a:schemeClr val="accent2"/>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sp>
          <p:nvSpPr>
            <p:cNvPr id="411" name="Google Shape;411;p37"/>
            <p:cNvSpPr/>
            <p:nvPr/>
          </p:nvSpPr>
          <p:spPr>
            <a:xfrm rot="-195372">
              <a:off x="3389730" y="2394929"/>
              <a:ext cx="961252" cy="959754"/>
            </a:xfrm>
            <a:prstGeom prst="ellipse">
              <a:avLst/>
            </a:prstGeom>
            <a:solidFill>
              <a:srgbClr val="FFFFFF"/>
            </a:solidFill>
            <a:ln>
              <a:noFill/>
            </a:ln>
          </p:spPr>
          <p:txBody>
            <a:bodyPr anchorCtr="0" anchor="ctr" bIns="0" lIns="0" spcFirstLastPara="1" rIns="60725" wrap="square" tIns="0">
              <a:noAutofit/>
            </a:bodyPr>
            <a:lstStyle/>
            <a:p>
              <a:pPr indent="0" lvl="0" marL="0" marR="0" rtl="0" algn="l">
                <a:spcBef>
                  <a:spcPts val="0"/>
                </a:spcBef>
                <a:spcAft>
                  <a:spcPts val="0"/>
                </a:spcAft>
                <a:buNone/>
              </a:pPr>
              <a:r>
                <a:rPr lang="zh-TW" sz="2000">
                  <a:solidFill>
                    <a:srgbClr val="595959"/>
                  </a:solidFill>
                  <a:latin typeface="Arial"/>
                  <a:ea typeface="Arial"/>
                  <a:cs typeface="Arial"/>
                  <a:sym typeface="Arial"/>
                </a:rPr>
                <a:t>A</a:t>
              </a:r>
              <a:endParaRPr sz="2000">
                <a:solidFill>
                  <a:srgbClr val="595959"/>
                </a:solidFill>
                <a:latin typeface="Arial"/>
                <a:ea typeface="Arial"/>
                <a:cs typeface="Arial"/>
                <a:sym typeface="Arial"/>
              </a:endParaRPr>
            </a:p>
          </p:txBody>
        </p:sp>
        <p:sp>
          <p:nvSpPr>
            <p:cNvPr id="412" name="Google Shape;412;p37"/>
            <p:cNvSpPr/>
            <p:nvPr/>
          </p:nvSpPr>
          <p:spPr>
            <a:xfrm rot="-43576">
              <a:off x="3952655" y="2749789"/>
              <a:ext cx="1869750" cy="303325"/>
            </a:xfrm>
            <a:prstGeom prst="rect">
              <a:avLst/>
            </a:prstGeom>
            <a:solidFill>
              <a:srgbClr val="D8D8D8"/>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sp>
          <p:nvSpPr>
            <p:cNvPr id="413" name="Google Shape;413;p37"/>
            <p:cNvSpPr/>
            <p:nvPr/>
          </p:nvSpPr>
          <p:spPr>
            <a:xfrm rot="1355989">
              <a:off x="5367283" y="2154964"/>
              <a:ext cx="1319308" cy="1321592"/>
            </a:xfrm>
            <a:prstGeom prst="ellipse">
              <a:avLst/>
            </a:prstGeom>
            <a:solidFill>
              <a:schemeClr val="accent1"/>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sp>
          <p:nvSpPr>
            <p:cNvPr id="414" name="Google Shape;414;p37"/>
            <p:cNvSpPr/>
            <p:nvPr/>
          </p:nvSpPr>
          <p:spPr>
            <a:xfrm>
              <a:off x="5603690" y="2352579"/>
              <a:ext cx="961200" cy="961500"/>
            </a:xfrm>
            <a:prstGeom prst="ellipse">
              <a:avLst/>
            </a:prstGeom>
            <a:solidFill>
              <a:srgbClr val="FFFFFF"/>
            </a:solidFill>
            <a:ln>
              <a:noFill/>
            </a:ln>
          </p:spPr>
          <p:txBody>
            <a:bodyPr anchorCtr="0" anchor="ctr" bIns="0" lIns="0" spcFirstLastPara="1" rIns="60725" wrap="square" tIns="0">
              <a:noAutofit/>
            </a:bodyPr>
            <a:lstStyle/>
            <a:p>
              <a:pPr indent="0" lvl="0" marL="0" marR="0" rtl="0" algn="l">
                <a:spcBef>
                  <a:spcPts val="0"/>
                </a:spcBef>
                <a:spcAft>
                  <a:spcPts val="0"/>
                </a:spcAft>
                <a:buNone/>
              </a:pPr>
              <a:r>
                <a:rPr lang="zh-TW" sz="2000">
                  <a:solidFill>
                    <a:srgbClr val="595959"/>
                  </a:solidFill>
                  <a:latin typeface="Arial"/>
                  <a:ea typeface="Arial"/>
                  <a:cs typeface="Arial"/>
                  <a:sym typeface="Arial"/>
                </a:rPr>
                <a:t>B</a:t>
              </a:r>
              <a:endParaRPr sz="2000">
                <a:solidFill>
                  <a:srgbClr val="595959"/>
                </a:solidFill>
                <a:latin typeface="Arial"/>
                <a:ea typeface="Arial"/>
                <a:cs typeface="Arial"/>
                <a:sym typeface="Arial"/>
              </a:endParaRPr>
            </a:p>
          </p:txBody>
        </p:sp>
        <p:sp>
          <p:nvSpPr>
            <p:cNvPr id="415" name="Google Shape;415;p37"/>
            <p:cNvSpPr/>
            <p:nvPr/>
          </p:nvSpPr>
          <p:spPr>
            <a:xfrm rot="-43721">
              <a:off x="6143468" y="2707228"/>
              <a:ext cx="1321007" cy="300025"/>
            </a:xfrm>
            <a:prstGeom prst="rect">
              <a:avLst/>
            </a:prstGeom>
            <a:solidFill>
              <a:srgbClr val="D8D8D8"/>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sp>
          <p:nvSpPr>
            <p:cNvPr id="416" name="Google Shape;416;p37"/>
            <p:cNvSpPr/>
            <p:nvPr/>
          </p:nvSpPr>
          <p:spPr>
            <a:xfrm rot="1355631">
              <a:off x="7440660" y="2197303"/>
              <a:ext cx="1321200" cy="1319585"/>
            </a:xfrm>
            <a:prstGeom prst="ellipse">
              <a:avLst/>
            </a:prstGeom>
            <a:solidFill>
              <a:schemeClr val="accent2"/>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sp>
          <p:nvSpPr>
            <p:cNvPr id="417" name="Google Shape;417;p37"/>
            <p:cNvSpPr/>
            <p:nvPr/>
          </p:nvSpPr>
          <p:spPr>
            <a:xfrm>
              <a:off x="7684990" y="2393160"/>
              <a:ext cx="959400" cy="961500"/>
            </a:xfrm>
            <a:prstGeom prst="ellipse">
              <a:avLst/>
            </a:prstGeom>
            <a:solidFill>
              <a:srgbClr val="FFFFFF"/>
            </a:solidFill>
            <a:ln>
              <a:noFill/>
            </a:ln>
          </p:spPr>
          <p:txBody>
            <a:bodyPr anchorCtr="0" anchor="ctr" bIns="0" lIns="0" spcFirstLastPara="1" rIns="60725" wrap="square" tIns="0">
              <a:noAutofit/>
            </a:bodyPr>
            <a:lstStyle/>
            <a:p>
              <a:pPr indent="0" lvl="0" marL="0" marR="0" rtl="0" algn="l">
                <a:spcBef>
                  <a:spcPts val="0"/>
                </a:spcBef>
                <a:spcAft>
                  <a:spcPts val="0"/>
                </a:spcAft>
                <a:buNone/>
              </a:pPr>
              <a:r>
                <a:rPr lang="zh-TW" sz="2000">
                  <a:solidFill>
                    <a:srgbClr val="595959"/>
                  </a:solidFill>
                  <a:latin typeface="Arial"/>
                  <a:ea typeface="Arial"/>
                  <a:cs typeface="Arial"/>
                  <a:sym typeface="Arial"/>
                </a:rPr>
                <a:t>C</a:t>
              </a:r>
              <a:endParaRPr sz="2000">
                <a:solidFill>
                  <a:srgbClr val="595959"/>
                </a:solidFill>
                <a:latin typeface="Arial"/>
                <a:ea typeface="Arial"/>
                <a:cs typeface="Arial"/>
                <a:sym typeface="Arial"/>
              </a:endParaRPr>
            </a:p>
          </p:txBody>
        </p:sp>
        <p:sp>
          <p:nvSpPr>
            <p:cNvPr id="418" name="Google Shape;418;p37"/>
            <p:cNvSpPr/>
            <p:nvPr/>
          </p:nvSpPr>
          <p:spPr>
            <a:xfrm rot="-15385">
              <a:off x="8310001" y="2553827"/>
              <a:ext cx="2413224" cy="613806"/>
            </a:xfrm>
            <a:prstGeom prst="rightArrow">
              <a:avLst>
                <a:gd fmla="val 50000" name="adj1"/>
                <a:gd fmla="val 50000" name="adj2"/>
              </a:avLst>
            </a:prstGeom>
            <a:solidFill>
              <a:srgbClr val="D8D8D8"/>
            </a:solidFill>
            <a:ln>
              <a:noFill/>
            </a:ln>
          </p:spPr>
          <p:txBody>
            <a:bodyPr anchorCtr="0" anchor="ctr" bIns="25700" lIns="51425" spcFirstLastPara="1" rIns="51425" wrap="square" tIns="25700">
              <a:noAutofit/>
            </a:bodyPr>
            <a:lstStyle/>
            <a:p>
              <a:pPr indent="0" lvl="0" marL="0" marR="0" rtl="0" algn="ctr">
                <a:spcBef>
                  <a:spcPts val="0"/>
                </a:spcBef>
                <a:spcAft>
                  <a:spcPts val="0"/>
                </a:spcAft>
                <a:buNone/>
              </a:pPr>
              <a:r>
                <a:t/>
              </a:r>
              <a:endParaRPr sz="800">
                <a:solidFill>
                  <a:srgbClr val="FFFFFF"/>
                </a:solidFill>
                <a:latin typeface="Arial"/>
                <a:ea typeface="Arial"/>
                <a:cs typeface="Arial"/>
                <a:sym typeface="Arial"/>
              </a:endParaRPr>
            </a:p>
          </p:txBody>
        </p:sp>
      </p:grpSp>
      <p:sp>
        <p:nvSpPr>
          <p:cNvPr id="419" name="Google Shape;419;p37"/>
          <p:cNvSpPr txBox="1"/>
          <p:nvPr/>
        </p:nvSpPr>
        <p:spPr>
          <a:xfrm>
            <a:off x="152200" y="2677038"/>
            <a:ext cx="3392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1200">
                <a:solidFill>
                  <a:srgbClr val="3F3F3F"/>
                </a:solidFill>
              </a:rPr>
              <a:t>https://www.bestmart360.com/storenetwork</a:t>
            </a:r>
            <a:endParaRPr sz="1100"/>
          </a:p>
        </p:txBody>
      </p:sp>
      <p:sp>
        <p:nvSpPr>
          <p:cNvPr id="420" name="Google Shape;420;p37"/>
          <p:cNvSpPr txBox="1"/>
          <p:nvPr/>
        </p:nvSpPr>
        <p:spPr>
          <a:xfrm>
            <a:off x="3381938" y="2854650"/>
            <a:ext cx="3392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1200">
                <a:solidFill>
                  <a:srgbClr val="3F3F3F"/>
                </a:solidFill>
              </a:rPr>
              <a:t>https://www.759store.com/shop.php</a:t>
            </a:r>
            <a:endParaRPr sz="1100"/>
          </a:p>
        </p:txBody>
      </p:sp>
      <p:pic>
        <p:nvPicPr>
          <p:cNvPr id="421" name="Google Shape;421;p37"/>
          <p:cNvPicPr preferRelativeResize="0"/>
          <p:nvPr/>
        </p:nvPicPr>
        <p:blipFill>
          <a:blip r:embed="rId5">
            <a:alphaModFix/>
          </a:blip>
          <a:stretch>
            <a:fillRect/>
          </a:stretch>
        </p:blipFill>
        <p:spPr>
          <a:xfrm>
            <a:off x="152200" y="2976650"/>
            <a:ext cx="3392701" cy="1986601"/>
          </a:xfrm>
          <a:prstGeom prst="rect">
            <a:avLst/>
          </a:prstGeom>
          <a:noFill/>
          <a:ln>
            <a:noFill/>
          </a:ln>
        </p:spPr>
      </p:pic>
      <p:pic>
        <p:nvPicPr>
          <p:cNvPr id="422" name="Google Shape;422;p37"/>
          <p:cNvPicPr preferRelativeResize="0"/>
          <p:nvPr/>
        </p:nvPicPr>
        <p:blipFill>
          <a:blip r:embed="rId6">
            <a:alphaModFix/>
          </a:blip>
          <a:stretch>
            <a:fillRect/>
          </a:stretch>
        </p:blipFill>
        <p:spPr>
          <a:xfrm>
            <a:off x="3544900" y="3129075"/>
            <a:ext cx="3219164" cy="2032399"/>
          </a:xfrm>
          <a:prstGeom prst="rect">
            <a:avLst/>
          </a:prstGeom>
          <a:noFill/>
          <a:ln>
            <a:noFill/>
          </a:ln>
        </p:spPr>
      </p:pic>
      <p:pic>
        <p:nvPicPr>
          <p:cNvPr id="423" name="Google Shape;423;p37"/>
          <p:cNvPicPr preferRelativeResize="0"/>
          <p:nvPr/>
        </p:nvPicPr>
        <p:blipFill rotWithShape="1">
          <a:blip r:embed="rId7">
            <a:alphaModFix/>
          </a:blip>
          <a:srcRect b="0" l="0" r="45130" t="0"/>
          <a:stretch/>
        </p:blipFill>
        <p:spPr>
          <a:xfrm>
            <a:off x="5086505" y="465975"/>
            <a:ext cx="4413425" cy="11311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38"/>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430" name="Google Shape;430;p38"/>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431" name="Google Shape;431;p38"/>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432" name="Google Shape;432;p38"/>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433" name="Google Shape;433;p38"/>
          <p:cNvGrpSpPr/>
          <p:nvPr/>
        </p:nvGrpSpPr>
        <p:grpSpPr>
          <a:xfrm>
            <a:off x="-1" y="13992"/>
            <a:ext cx="9143963" cy="5129508"/>
            <a:chOff x="-1" y="18656"/>
            <a:chExt cx="12191951" cy="6839344"/>
          </a:xfrm>
        </p:grpSpPr>
        <p:pic>
          <p:nvPicPr>
            <p:cNvPr id="434" name="Google Shape;434;p38"/>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435" name="Google Shape;435;p38"/>
            <p:cNvSpPr txBox="1"/>
            <p:nvPr/>
          </p:nvSpPr>
          <p:spPr>
            <a:xfrm>
              <a:off x="824068" y="181667"/>
              <a:ext cx="4730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zh-TW" sz="1800">
                  <a:solidFill>
                    <a:srgbClr val="3F3F3F"/>
                  </a:solidFill>
                </a:rPr>
                <a:t>EDA (Web Scraping)</a:t>
              </a:r>
              <a:endParaRPr b="1" sz="1800">
                <a:solidFill>
                  <a:srgbClr val="3F3F3F"/>
                </a:solidFill>
              </a:endParaRPr>
            </a:p>
            <a:p>
              <a:pPr indent="0" lvl="0" marL="0" rtl="0" algn="l">
                <a:spcBef>
                  <a:spcPts val="0"/>
                </a:spcBef>
                <a:spcAft>
                  <a:spcPts val="0"/>
                </a:spcAft>
                <a:buClr>
                  <a:schemeClr val="dk1"/>
                </a:buClr>
                <a:buFont typeface="Arial"/>
                <a:buNone/>
              </a:pPr>
              <a:r>
                <a:rPr b="1" lang="zh-TW" sz="1800">
                  <a:solidFill>
                    <a:srgbClr val="D8D8D8"/>
                  </a:solidFill>
                </a:rPr>
                <a:t>Store Location</a:t>
              </a:r>
              <a:endParaRPr sz="1800">
                <a:solidFill>
                  <a:srgbClr val="3F3F3F"/>
                </a:solidFill>
              </a:endParaRPr>
            </a:p>
          </p:txBody>
        </p:sp>
        <p:sp>
          <p:nvSpPr>
            <p:cNvPr id="436" name="Google Shape;436;p38"/>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7" name="Google Shape;437;p38"/>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pic>
        <p:nvPicPr>
          <p:cNvPr id="438" name="Google Shape;438;p38"/>
          <p:cNvPicPr preferRelativeResize="0"/>
          <p:nvPr/>
        </p:nvPicPr>
        <p:blipFill rotWithShape="1">
          <a:blip r:embed="rId7">
            <a:alphaModFix/>
          </a:blip>
          <a:srcRect b="0" l="0" r="24868" t="0"/>
          <a:stretch/>
        </p:blipFill>
        <p:spPr>
          <a:xfrm>
            <a:off x="136350" y="982450"/>
            <a:ext cx="5353675" cy="2208800"/>
          </a:xfrm>
          <a:prstGeom prst="rect">
            <a:avLst/>
          </a:prstGeom>
          <a:noFill/>
          <a:ln>
            <a:noFill/>
          </a:ln>
        </p:spPr>
      </p:pic>
      <p:pic>
        <p:nvPicPr>
          <p:cNvPr id="439" name="Google Shape;439;p38" title="螢幕錄製 2023-01-08 上午9.57.30.mov">
            <a:hlinkClick r:id="rId8"/>
          </p:cNvPr>
          <p:cNvPicPr preferRelativeResize="0"/>
          <p:nvPr/>
        </p:nvPicPr>
        <p:blipFill>
          <a:blip r:embed="rId9">
            <a:alphaModFix/>
          </a:blip>
          <a:stretch>
            <a:fillRect/>
          </a:stretch>
        </p:blipFill>
        <p:spPr>
          <a:xfrm>
            <a:off x="5017375" y="2069575"/>
            <a:ext cx="3876650" cy="29074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39"/>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446" name="Google Shape;446;p39"/>
          <p:cNvPicPr preferRelativeResize="0"/>
          <p:nvPr/>
        </p:nvPicPr>
        <p:blipFill rotWithShape="1">
          <a:blip r:embed="rId4">
            <a:alphaModFix/>
          </a:blip>
          <a:srcRect b="0" l="0" r="0" t="0"/>
          <a:stretch/>
        </p:blipFill>
        <p:spPr>
          <a:xfrm>
            <a:off x="5596467" y="2903517"/>
            <a:ext cx="3547532" cy="2562591"/>
          </a:xfrm>
          <a:prstGeom prst="rect">
            <a:avLst/>
          </a:prstGeom>
          <a:noFill/>
          <a:ln>
            <a:noFill/>
          </a:ln>
        </p:spPr>
      </p:pic>
      <p:pic>
        <p:nvPicPr>
          <p:cNvPr id="447" name="Google Shape;447;p39"/>
          <p:cNvPicPr preferRelativeResize="0"/>
          <p:nvPr/>
        </p:nvPicPr>
        <p:blipFill>
          <a:blip r:embed="rId5">
            <a:alphaModFix/>
          </a:blip>
          <a:stretch>
            <a:fillRect/>
          </a:stretch>
        </p:blipFill>
        <p:spPr>
          <a:xfrm>
            <a:off x="4458176" y="2023525"/>
            <a:ext cx="4629551" cy="2853492"/>
          </a:xfrm>
          <a:prstGeom prst="rect">
            <a:avLst/>
          </a:prstGeom>
          <a:noFill/>
          <a:ln>
            <a:noFill/>
          </a:ln>
        </p:spPr>
      </p:pic>
      <p:pic>
        <p:nvPicPr>
          <p:cNvPr id="448" name="Google Shape;448;p39"/>
          <p:cNvPicPr preferRelativeResize="0"/>
          <p:nvPr/>
        </p:nvPicPr>
        <p:blipFill rotWithShape="1">
          <a:blip r:embed="rId6">
            <a:alphaModFix/>
          </a:blip>
          <a:srcRect b="0" l="0" r="0" t="0"/>
          <a:stretch/>
        </p:blipFill>
        <p:spPr>
          <a:xfrm>
            <a:off x="0" y="0"/>
            <a:ext cx="2269859" cy="2208810"/>
          </a:xfrm>
          <a:prstGeom prst="rect">
            <a:avLst/>
          </a:prstGeom>
          <a:noFill/>
          <a:ln>
            <a:noFill/>
          </a:ln>
        </p:spPr>
      </p:pic>
      <p:pic>
        <p:nvPicPr>
          <p:cNvPr id="449" name="Google Shape;449;p39"/>
          <p:cNvPicPr preferRelativeResize="0"/>
          <p:nvPr/>
        </p:nvPicPr>
        <p:blipFill rotWithShape="1">
          <a:blip r:embed="rId7">
            <a:alphaModFix/>
          </a:blip>
          <a:srcRect b="0" l="0" r="0" t="0"/>
          <a:stretch/>
        </p:blipFill>
        <p:spPr>
          <a:xfrm>
            <a:off x="-130876" y="2665758"/>
            <a:ext cx="2269859" cy="2477741"/>
          </a:xfrm>
          <a:prstGeom prst="rect">
            <a:avLst/>
          </a:prstGeom>
          <a:noFill/>
          <a:ln>
            <a:noFill/>
          </a:ln>
        </p:spPr>
      </p:pic>
      <p:grpSp>
        <p:nvGrpSpPr>
          <p:cNvPr id="450" name="Google Shape;450;p39"/>
          <p:cNvGrpSpPr/>
          <p:nvPr/>
        </p:nvGrpSpPr>
        <p:grpSpPr>
          <a:xfrm>
            <a:off x="-1" y="13992"/>
            <a:ext cx="9143963" cy="5129508"/>
            <a:chOff x="-1" y="18656"/>
            <a:chExt cx="12191951" cy="6839344"/>
          </a:xfrm>
        </p:grpSpPr>
        <p:pic>
          <p:nvPicPr>
            <p:cNvPr id="451" name="Google Shape;451;p39"/>
            <p:cNvPicPr preferRelativeResize="0"/>
            <p:nvPr/>
          </p:nvPicPr>
          <p:blipFill rotWithShape="1">
            <a:blip r:embed="rId6">
              <a:alphaModFix/>
            </a:blip>
            <a:srcRect b="0" l="0" r="0" t="0"/>
            <a:stretch/>
          </p:blipFill>
          <p:spPr>
            <a:xfrm rot="-5400000">
              <a:off x="-40697" y="3872220"/>
              <a:ext cx="3026478" cy="2945081"/>
            </a:xfrm>
            <a:prstGeom prst="rect">
              <a:avLst/>
            </a:prstGeom>
            <a:noFill/>
            <a:ln>
              <a:noFill/>
            </a:ln>
          </p:spPr>
        </p:pic>
        <p:sp>
          <p:nvSpPr>
            <p:cNvPr id="452" name="Google Shape;452;p39"/>
            <p:cNvSpPr txBox="1"/>
            <p:nvPr/>
          </p:nvSpPr>
          <p:spPr>
            <a:xfrm>
              <a:off x="824068" y="181667"/>
              <a:ext cx="4730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EDA (Web Scraping)</a:t>
              </a:r>
              <a:endParaRPr b="1" sz="1800">
                <a:solidFill>
                  <a:srgbClr val="3F3F3F"/>
                </a:solidFill>
              </a:endParaRPr>
            </a:p>
            <a:p>
              <a:pPr indent="0" lvl="0" marL="0" rtl="0" algn="l">
                <a:spcBef>
                  <a:spcPts val="0"/>
                </a:spcBef>
                <a:spcAft>
                  <a:spcPts val="0"/>
                </a:spcAft>
                <a:buNone/>
              </a:pPr>
              <a:r>
                <a:rPr b="1" lang="zh-TW" sz="1800">
                  <a:solidFill>
                    <a:srgbClr val="D8D8D8"/>
                  </a:solidFill>
                </a:rPr>
                <a:t>Store Location</a:t>
              </a:r>
              <a:endParaRPr sz="1800">
                <a:solidFill>
                  <a:srgbClr val="3F3F3F"/>
                </a:solidFill>
              </a:endParaRPr>
            </a:p>
          </p:txBody>
        </p:sp>
        <p:sp>
          <p:nvSpPr>
            <p:cNvPr id="453" name="Google Shape;453;p39"/>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4" name="Google Shape;454;p39"/>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pic>
        <p:nvPicPr>
          <p:cNvPr id="455" name="Google Shape;455;p39"/>
          <p:cNvPicPr preferRelativeResize="0"/>
          <p:nvPr/>
        </p:nvPicPr>
        <p:blipFill>
          <a:blip r:embed="rId8">
            <a:alphaModFix/>
          </a:blip>
          <a:stretch>
            <a:fillRect/>
          </a:stretch>
        </p:blipFill>
        <p:spPr>
          <a:xfrm>
            <a:off x="345400" y="798075"/>
            <a:ext cx="6017224" cy="3375874"/>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40"/>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462" name="Google Shape;462;p40"/>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463" name="Google Shape;463;p40"/>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464" name="Google Shape;464;p40"/>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465" name="Google Shape;465;p40"/>
          <p:cNvGrpSpPr/>
          <p:nvPr/>
        </p:nvGrpSpPr>
        <p:grpSpPr>
          <a:xfrm>
            <a:off x="-1" y="13992"/>
            <a:ext cx="9143963" cy="5129508"/>
            <a:chOff x="-1" y="18656"/>
            <a:chExt cx="12191951" cy="6839344"/>
          </a:xfrm>
        </p:grpSpPr>
        <p:pic>
          <p:nvPicPr>
            <p:cNvPr id="466" name="Google Shape;466;p40"/>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467" name="Google Shape;467;p40"/>
            <p:cNvSpPr txBox="1"/>
            <p:nvPr/>
          </p:nvSpPr>
          <p:spPr>
            <a:xfrm>
              <a:off x="824068" y="181667"/>
              <a:ext cx="4730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EDA (Web Scraping)</a:t>
              </a:r>
              <a:endParaRPr b="1" sz="1800">
                <a:solidFill>
                  <a:srgbClr val="3F3F3F"/>
                </a:solidFill>
              </a:endParaRPr>
            </a:p>
            <a:p>
              <a:pPr indent="0" lvl="0" marL="0" rtl="0" algn="l">
                <a:spcBef>
                  <a:spcPts val="0"/>
                </a:spcBef>
                <a:spcAft>
                  <a:spcPts val="0"/>
                </a:spcAft>
                <a:buNone/>
              </a:pPr>
              <a:r>
                <a:rPr b="1" lang="zh-TW" sz="1800">
                  <a:solidFill>
                    <a:srgbClr val="D8D8D8"/>
                  </a:solidFill>
                </a:rPr>
                <a:t>Store Location</a:t>
              </a:r>
              <a:endParaRPr sz="1800">
                <a:solidFill>
                  <a:srgbClr val="3F3F3F"/>
                </a:solidFill>
              </a:endParaRPr>
            </a:p>
          </p:txBody>
        </p:sp>
        <p:sp>
          <p:nvSpPr>
            <p:cNvPr id="468" name="Google Shape;468;p40"/>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9" name="Google Shape;469;p40"/>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pic>
        <p:nvPicPr>
          <p:cNvPr id="470" name="Google Shape;470;p40"/>
          <p:cNvPicPr preferRelativeResize="0"/>
          <p:nvPr/>
        </p:nvPicPr>
        <p:blipFill>
          <a:blip r:embed="rId7">
            <a:alphaModFix/>
          </a:blip>
          <a:stretch>
            <a:fillRect/>
          </a:stretch>
        </p:blipFill>
        <p:spPr>
          <a:xfrm>
            <a:off x="374449" y="900400"/>
            <a:ext cx="4197551" cy="4116976"/>
          </a:xfrm>
          <a:prstGeom prst="rect">
            <a:avLst/>
          </a:prstGeom>
          <a:noFill/>
          <a:ln>
            <a:noFill/>
          </a:ln>
        </p:spPr>
      </p:pic>
      <p:pic>
        <p:nvPicPr>
          <p:cNvPr id="471" name="Google Shape;471;p40"/>
          <p:cNvPicPr preferRelativeResize="0"/>
          <p:nvPr/>
        </p:nvPicPr>
        <p:blipFill>
          <a:blip r:embed="rId8">
            <a:alphaModFix/>
          </a:blip>
          <a:stretch>
            <a:fillRect/>
          </a:stretch>
        </p:blipFill>
        <p:spPr>
          <a:xfrm>
            <a:off x="5069275" y="1005237"/>
            <a:ext cx="3720225" cy="777246"/>
          </a:xfrm>
          <a:prstGeom prst="rect">
            <a:avLst/>
          </a:prstGeom>
          <a:noFill/>
          <a:ln>
            <a:noFill/>
          </a:ln>
        </p:spPr>
      </p:pic>
      <p:pic>
        <p:nvPicPr>
          <p:cNvPr id="472" name="Google Shape;472;p40"/>
          <p:cNvPicPr preferRelativeResize="0"/>
          <p:nvPr/>
        </p:nvPicPr>
        <p:blipFill>
          <a:blip r:embed="rId9">
            <a:alphaModFix/>
          </a:blip>
          <a:stretch>
            <a:fillRect/>
          </a:stretch>
        </p:blipFill>
        <p:spPr>
          <a:xfrm>
            <a:off x="6747139" y="1900275"/>
            <a:ext cx="1759576" cy="3022651"/>
          </a:xfrm>
          <a:prstGeom prst="rect">
            <a:avLst/>
          </a:prstGeom>
          <a:noFill/>
          <a:ln>
            <a:noFill/>
          </a:ln>
        </p:spPr>
      </p:pic>
      <p:cxnSp>
        <p:nvCxnSpPr>
          <p:cNvPr id="473" name="Google Shape;473;p40"/>
          <p:cNvCxnSpPr>
            <a:stCxn id="470" idx="3"/>
          </p:cNvCxnSpPr>
          <p:nvPr/>
        </p:nvCxnSpPr>
        <p:spPr>
          <a:xfrm>
            <a:off x="4572001" y="2958888"/>
            <a:ext cx="1754100" cy="4041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40"/>
          <p:cNvSpPr txBox="1"/>
          <p:nvPr/>
        </p:nvSpPr>
        <p:spPr>
          <a:xfrm>
            <a:off x="5090025" y="3211500"/>
            <a:ext cx="9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CSV</a:t>
            </a:r>
            <a:endParaRPr/>
          </a:p>
        </p:txBody>
      </p:sp>
      <p:sp>
        <p:nvSpPr>
          <p:cNvPr id="475" name="Google Shape;475;p40"/>
          <p:cNvSpPr txBox="1"/>
          <p:nvPr/>
        </p:nvSpPr>
        <p:spPr>
          <a:xfrm>
            <a:off x="4596525" y="3535500"/>
            <a:ext cx="213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zh-TW" sz="1800">
                <a:solidFill>
                  <a:schemeClr val="dk2"/>
                </a:solidFill>
              </a:rPr>
              <a:t>Store Location</a:t>
            </a:r>
            <a:endParaRPr>
              <a:solidFill>
                <a:schemeClr val="dk2"/>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41"/>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482" name="Google Shape;482;p41"/>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483" name="Google Shape;483;p41"/>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484" name="Google Shape;484;p41"/>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485" name="Google Shape;485;p41"/>
          <p:cNvGrpSpPr/>
          <p:nvPr/>
        </p:nvGrpSpPr>
        <p:grpSpPr>
          <a:xfrm>
            <a:off x="-1" y="13992"/>
            <a:ext cx="9143963" cy="5129508"/>
            <a:chOff x="-1" y="18656"/>
            <a:chExt cx="12191951" cy="6839344"/>
          </a:xfrm>
        </p:grpSpPr>
        <p:pic>
          <p:nvPicPr>
            <p:cNvPr id="486" name="Google Shape;486;p41"/>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487" name="Google Shape;487;p41"/>
            <p:cNvSpPr txBox="1"/>
            <p:nvPr/>
          </p:nvSpPr>
          <p:spPr>
            <a:xfrm>
              <a:off x="824068" y="181667"/>
              <a:ext cx="4730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EDA </a:t>
              </a:r>
              <a:endParaRPr b="1" sz="1800">
                <a:solidFill>
                  <a:srgbClr val="3F3F3F"/>
                </a:solidFill>
              </a:endParaRPr>
            </a:p>
            <a:p>
              <a:pPr indent="0" lvl="0" marL="0" rtl="0" algn="l">
                <a:spcBef>
                  <a:spcPts val="0"/>
                </a:spcBef>
                <a:spcAft>
                  <a:spcPts val="0"/>
                </a:spcAft>
                <a:buNone/>
              </a:pPr>
              <a:r>
                <a:rPr b="1" lang="zh-TW" sz="1800">
                  <a:solidFill>
                    <a:srgbClr val="D8D8D8"/>
                  </a:solidFill>
                </a:rPr>
                <a:t>Data</a:t>
              </a:r>
              <a:endParaRPr sz="1800">
                <a:solidFill>
                  <a:srgbClr val="3F3F3F"/>
                </a:solidFill>
              </a:endParaRPr>
            </a:p>
          </p:txBody>
        </p:sp>
        <p:sp>
          <p:nvSpPr>
            <p:cNvPr id="488" name="Google Shape;488;p41"/>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9" name="Google Shape;489;p41"/>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490" name="Google Shape;490;p41"/>
          <p:cNvSpPr txBox="1"/>
          <p:nvPr/>
        </p:nvSpPr>
        <p:spPr>
          <a:xfrm>
            <a:off x="695100" y="8273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TW" sz="2400"/>
              <a:t>Other Data Source</a:t>
            </a:r>
            <a:endParaRPr b="1" sz="2400"/>
          </a:p>
        </p:txBody>
      </p:sp>
      <p:sp>
        <p:nvSpPr>
          <p:cNvPr id="491" name="Google Shape;491;p41"/>
          <p:cNvSpPr txBox="1"/>
          <p:nvPr/>
        </p:nvSpPr>
        <p:spPr>
          <a:xfrm>
            <a:off x="1030525" y="1229050"/>
            <a:ext cx="587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a:t>https://www1.hkexnews.hk/search/titlesearch.xhtml?lang=en</a:t>
            </a:r>
            <a:endParaRPr/>
          </a:p>
        </p:txBody>
      </p:sp>
      <p:sp>
        <p:nvSpPr>
          <p:cNvPr id="492" name="Google Shape;492;p41"/>
          <p:cNvSpPr txBox="1"/>
          <p:nvPr/>
        </p:nvSpPr>
        <p:spPr>
          <a:xfrm>
            <a:off x="433175" y="2450400"/>
            <a:ext cx="25953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lang="zh-TW" sz="1800"/>
              <a:t>Listing Documents (2016)</a:t>
            </a:r>
            <a:endParaRPr sz="1800"/>
          </a:p>
          <a:p>
            <a:pPr indent="-342900" lvl="0" marL="457200" rtl="0" algn="l">
              <a:lnSpc>
                <a:spcPct val="115000"/>
              </a:lnSpc>
              <a:spcBef>
                <a:spcPts val="0"/>
              </a:spcBef>
              <a:spcAft>
                <a:spcPts val="0"/>
              </a:spcAft>
              <a:buClr>
                <a:schemeClr val="dk1"/>
              </a:buClr>
              <a:buSzPts val="1800"/>
              <a:buChar char="●"/>
            </a:pPr>
            <a:r>
              <a:rPr lang="zh-TW" sz="1800"/>
              <a:t>Annual Report (2016-2022)</a:t>
            </a:r>
            <a:endParaRPr sz="1800"/>
          </a:p>
        </p:txBody>
      </p:sp>
      <p:pic>
        <p:nvPicPr>
          <p:cNvPr id="493" name="Google Shape;493;p41"/>
          <p:cNvPicPr preferRelativeResize="0"/>
          <p:nvPr/>
        </p:nvPicPr>
        <p:blipFill>
          <a:blip r:embed="rId7">
            <a:alphaModFix/>
          </a:blip>
          <a:stretch>
            <a:fillRect/>
          </a:stretch>
        </p:blipFill>
        <p:spPr>
          <a:xfrm>
            <a:off x="3028500" y="1665551"/>
            <a:ext cx="5990748" cy="31474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42"/>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500" name="Google Shape;500;p42"/>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501" name="Google Shape;501;p42"/>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502" name="Google Shape;502;p42"/>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503" name="Google Shape;503;p42"/>
          <p:cNvGrpSpPr/>
          <p:nvPr/>
        </p:nvGrpSpPr>
        <p:grpSpPr>
          <a:xfrm>
            <a:off x="-1" y="13992"/>
            <a:ext cx="9143963" cy="5129508"/>
            <a:chOff x="-1" y="18656"/>
            <a:chExt cx="12191951" cy="6839344"/>
          </a:xfrm>
        </p:grpSpPr>
        <p:pic>
          <p:nvPicPr>
            <p:cNvPr id="504" name="Google Shape;504;p42"/>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505" name="Google Shape;505;p42"/>
            <p:cNvSpPr txBox="1"/>
            <p:nvPr/>
          </p:nvSpPr>
          <p:spPr>
            <a:xfrm>
              <a:off x="824068" y="181667"/>
              <a:ext cx="4730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EDA </a:t>
              </a:r>
              <a:endParaRPr b="1" sz="1800">
                <a:solidFill>
                  <a:srgbClr val="3F3F3F"/>
                </a:solidFill>
              </a:endParaRPr>
            </a:p>
            <a:p>
              <a:pPr indent="0" lvl="0" marL="0" rtl="0" algn="l">
                <a:spcBef>
                  <a:spcPts val="0"/>
                </a:spcBef>
                <a:spcAft>
                  <a:spcPts val="0"/>
                </a:spcAft>
                <a:buClr>
                  <a:schemeClr val="dk1"/>
                </a:buClr>
                <a:buFont typeface="Arial"/>
                <a:buNone/>
              </a:pPr>
              <a:r>
                <a:rPr b="1" lang="zh-TW" sz="1800">
                  <a:solidFill>
                    <a:srgbClr val="D8D8D8"/>
                  </a:solidFill>
                </a:rPr>
                <a:t>Data</a:t>
              </a:r>
              <a:endParaRPr b="1" sz="1800">
                <a:solidFill>
                  <a:srgbClr val="3F3F3F"/>
                </a:solidFill>
              </a:endParaRPr>
            </a:p>
          </p:txBody>
        </p:sp>
        <p:sp>
          <p:nvSpPr>
            <p:cNvPr id="506" name="Google Shape;506;p42"/>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7" name="Google Shape;507;p42"/>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508" name="Google Shape;508;p42"/>
          <p:cNvSpPr txBox="1"/>
          <p:nvPr/>
        </p:nvSpPr>
        <p:spPr>
          <a:xfrm>
            <a:off x="326525" y="11937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a:t>Bestmart 360:</a:t>
            </a:r>
            <a:endParaRPr/>
          </a:p>
        </p:txBody>
      </p:sp>
      <p:sp>
        <p:nvSpPr>
          <p:cNvPr id="509" name="Google Shape;509;p42"/>
          <p:cNvSpPr txBox="1"/>
          <p:nvPr/>
        </p:nvSpPr>
        <p:spPr>
          <a:xfrm>
            <a:off x="479375" y="32787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a:t>759 Store:</a:t>
            </a:r>
            <a:endParaRPr/>
          </a:p>
        </p:txBody>
      </p:sp>
      <p:pic>
        <p:nvPicPr>
          <p:cNvPr id="510" name="Google Shape;510;p42"/>
          <p:cNvPicPr preferRelativeResize="0"/>
          <p:nvPr/>
        </p:nvPicPr>
        <p:blipFill>
          <a:blip r:embed="rId7">
            <a:alphaModFix/>
          </a:blip>
          <a:stretch>
            <a:fillRect/>
          </a:stretch>
        </p:blipFill>
        <p:spPr>
          <a:xfrm>
            <a:off x="1695450" y="926174"/>
            <a:ext cx="6858699" cy="1937750"/>
          </a:xfrm>
          <a:prstGeom prst="rect">
            <a:avLst/>
          </a:prstGeom>
          <a:noFill/>
          <a:ln>
            <a:noFill/>
          </a:ln>
        </p:spPr>
      </p:pic>
      <p:pic>
        <p:nvPicPr>
          <p:cNvPr id="511" name="Google Shape;511;p42"/>
          <p:cNvPicPr preferRelativeResize="0"/>
          <p:nvPr/>
        </p:nvPicPr>
        <p:blipFill>
          <a:blip r:embed="rId8">
            <a:alphaModFix/>
          </a:blip>
          <a:stretch>
            <a:fillRect/>
          </a:stretch>
        </p:blipFill>
        <p:spPr>
          <a:xfrm>
            <a:off x="1710275" y="3060823"/>
            <a:ext cx="6845459" cy="19377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43"/>
          <p:cNvGrpSpPr/>
          <p:nvPr/>
        </p:nvGrpSpPr>
        <p:grpSpPr>
          <a:xfrm>
            <a:off x="5" y="-4504"/>
            <a:ext cx="9144454" cy="5147747"/>
            <a:chOff x="170694" y="-580682"/>
            <a:chExt cx="3936146" cy="2215800"/>
          </a:xfrm>
        </p:grpSpPr>
        <p:sp>
          <p:nvSpPr>
            <p:cNvPr id="518" name="Google Shape;518;p43"/>
            <p:cNvSpPr/>
            <p:nvPr/>
          </p:nvSpPr>
          <p:spPr>
            <a:xfrm>
              <a:off x="1233863" y="177982"/>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9" name="Google Shape;519;p43"/>
            <p:cNvSpPr/>
            <p:nvPr/>
          </p:nvSpPr>
          <p:spPr>
            <a:xfrm flipH="1" rot="10800000">
              <a:off x="200258" y="602747"/>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0" name="Google Shape;520;p43"/>
            <p:cNvSpPr/>
            <p:nvPr/>
          </p:nvSpPr>
          <p:spPr>
            <a:xfrm>
              <a:off x="170694" y="-580682"/>
              <a:ext cx="3069000" cy="2215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1" name="Google Shape;521;p43"/>
            <p:cNvSpPr/>
            <p:nvPr/>
          </p:nvSpPr>
          <p:spPr>
            <a:xfrm>
              <a:off x="376965" y="178257"/>
              <a:ext cx="1036200" cy="779100"/>
            </a:xfrm>
            <a:prstGeom prst="parallelogram">
              <a:avLst>
                <a:gd fmla="val 4820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2" name="Google Shape;522;p43"/>
            <p:cNvSpPr txBox="1"/>
            <p:nvPr/>
          </p:nvSpPr>
          <p:spPr>
            <a:xfrm>
              <a:off x="613677" y="356239"/>
              <a:ext cx="546000" cy="32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4500">
                  <a:solidFill>
                    <a:srgbClr val="57A6AB"/>
                  </a:solidFill>
                </a:rPr>
                <a:t>04</a:t>
              </a:r>
              <a:endParaRPr sz="4500">
                <a:solidFill>
                  <a:srgbClr val="57A6AB"/>
                </a:solidFill>
                <a:latin typeface="Arial"/>
                <a:ea typeface="Arial"/>
                <a:cs typeface="Arial"/>
                <a:sym typeface="Arial"/>
              </a:endParaRPr>
            </a:p>
          </p:txBody>
        </p:sp>
        <p:sp>
          <p:nvSpPr>
            <p:cNvPr id="523" name="Google Shape;523;p43"/>
            <p:cNvSpPr/>
            <p:nvPr/>
          </p:nvSpPr>
          <p:spPr>
            <a:xfrm>
              <a:off x="3239840" y="-580682"/>
              <a:ext cx="867000" cy="22158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524" name="Google Shape;524;p43"/>
          <p:cNvSpPr txBox="1"/>
          <p:nvPr/>
        </p:nvSpPr>
        <p:spPr>
          <a:xfrm>
            <a:off x="2312800" y="2137475"/>
            <a:ext cx="49122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3600">
                <a:solidFill>
                  <a:srgbClr val="595959"/>
                </a:solidFill>
              </a:rPr>
              <a:t>    </a:t>
            </a:r>
            <a:r>
              <a:rPr b="1" lang="zh-TW" sz="3600">
                <a:solidFill>
                  <a:srgbClr val="595959"/>
                </a:solidFill>
              </a:rPr>
              <a:t>Tableau </a:t>
            </a:r>
            <a:endParaRPr b="1" sz="3600">
              <a:solidFill>
                <a:srgbClr val="595959"/>
              </a:solidFill>
            </a:endParaRPr>
          </a:p>
          <a:p>
            <a:pPr indent="0" lvl="0" marL="0" rtl="0" algn="l">
              <a:spcBef>
                <a:spcPts val="0"/>
              </a:spcBef>
              <a:spcAft>
                <a:spcPts val="0"/>
              </a:spcAft>
              <a:buNone/>
            </a:pPr>
            <a:r>
              <a:rPr b="1" lang="zh-TW" sz="3600">
                <a:solidFill>
                  <a:srgbClr val="595959"/>
                </a:solidFill>
              </a:rPr>
              <a:t> &amp; Findings</a:t>
            </a:r>
            <a:endParaRPr b="1" sz="3600">
              <a:solidFill>
                <a:srgbClr val="595959"/>
              </a:solidFill>
            </a:endParaRPr>
          </a:p>
        </p:txBody>
      </p:sp>
      <p:sp>
        <p:nvSpPr>
          <p:cNvPr id="525" name="Google Shape;525;p43"/>
          <p:cNvSpPr/>
          <p:nvPr/>
        </p:nvSpPr>
        <p:spPr>
          <a:xfrm>
            <a:off x="5848697" y="1274815"/>
            <a:ext cx="2816100" cy="2622900"/>
          </a:xfrm>
          <a:prstGeom prst="rect">
            <a:avLst/>
          </a:prstGeom>
          <a:solidFill>
            <a:schemeClr val="lt1"/>
          </a:solidFill>
          <a:ln>
            <a:noFill/>
          </a:ln>
          <a:effectLst>
            <a:outerShdw blurRad="952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26" name="Google Shape;526;p43"/>
          <p:cNvGrpSpPr/>
          <p:nvPr/>
        </p:nvGrpSpPr>
        <p:grpSpPr>
          <a:xfrm>
            <a:off x="6314689" y="1595476"/>
            <a:ext cx="1884120" cy="1948104"/>
            <a:chOff x="-217964" y="0"/>
            <a:chExt cx="1311148" cy="1311148"/>
          </a:xfrm>
        </p:grpSpPr>
        <p:sp>
          <p:nvSpPr>
            <p:cNvPr id="527" name="Google Shape;527;p43"/>
            <p:cNvSpPr/>
            <p:nvPr/>
          </p:nvSpPr>
          <p:spPr>
            <a:xfrm>
              <a:off x="-217964" y="0"/>
              <a:ext cx="1311148" cy="1311148"/>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528" name="Google Shape;528;p43"/>
            <p:cNvPicPr preferRelativeResize="0"/>
            <p:nvPr/>
          </p:nvPicPr>
          <p:blipFill rotWithShape="1">
            <a:blip r:embed="rId3">
              <a:alphaModFix/>
            </a:blip>
            <a:srcRect b="0" l="0" r="0" t="0"/>
            <a:stretch/>
          </p:blipFill>
          <p:spPr>
            <a:xfrm>
              <a:off x="167039" y="256696"/>
              <a:ext cx="545133" cy="797085"/>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200"/>
                                        <p:tgtEl>
                                          <p:spTgt spid="524"/>
                                        </p:tgtEl>
                                      </p:cBhvr>
                                    </p:animEffect>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800"/>
                                        <p:tgtEl>
                                          <p:spTgt spid="5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144" name="Google Shape;144;p26"/>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145" name="Google Shape;145;p26"/>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146" name="Google Shape;146;p26"/>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pic>
        <p:nvPicPr>
          <p:cNvPr id="147" name="Google Shape;147;p26"/>
          <p:cNvPicPr preferRelativeResize="0"/>
          <p:nvPr/>
        </p:nvPicPr>
        <p:blipFill>
          <a:blip r:embed="rId7">
            <a:alphaModFix/>
          </a:blip>
          <a:stretch>
            <a:fillRect/>
          </a:stretch>
        </p:blipFill>
        <p:spPr>
          <a:xfrm>
            <a:off x="1930934" y="952950"/>
            <a:ext cx="2143125" cy="2143125"/>
          </a:xfrm>
          <a:prstGeom prst="rect">
            <a:avLst/>
          </a:prstGeom>
          <a:noFill/>
          <a:ln>
            <a:noFill/>
          </a:ln>
        </p:spPr>
      </p:pic>
      <p:pic>
        <p:nvPicPr>
          <p:cNvPr id="148" name="Google Shape;148;p26"/>
          <p:cNvPicPr preferRelativeResize="0"/>
          <p:nvPr/>
        </p:nvPicPr>
        <p:blipFill>
          <a:blip r:embed="rId8">
            <a:alphaModFix/>
          </a:blip>
          <a:stretch>
            <a:fillRect/>
          </a:stretch>
        </p:blipFill>
        <p:spPr>
          <a:xfrm>
            <a:off x="4646008" y="1019175"/>
            <a:ext cx="2466975" cy="1857375"/>
          </a:xfrm>
          <a:prstGeom prst="rect">
            <a:avLst/>
          </a:prstGeom>
          <a:noFill/>
          <a:ln>
            <a:noFill/>
          </a:ln>
        </p:spPr>
      </p:pic>
      <p:sp>
        <p:nvSpPr>
          <p:cNvPr id="149" name="Google Shape;149;p26"/>
          <p:cNvSpPr txBox="1"/>
          <p:nvPr/>
        </p:nvSpPr>
        <p:spPr>
          <a:xfrm>
            <a:off x="2158200" y="3424575"/>
            <a:ext cx="482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3000">
                <a:solidFill>
                  <a:srgbClr val="38B6FF"/>
                </a:solidFill>
              </a:rPr>
              <a:t>Bestmart 360 &amp; 759 store</a:t>
            </a:r>
            <a:endParaRPr sz="30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44"/>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535" name="Google Shape;535;p44"/>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536" name="Google Shape;536;p44"/>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537" name="Google Shape;537;p44"/>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538" name="Google Shape;538;p44"/>
          <p:cNvGrpSpPr/>
          <p:nvPr/>
        </p:nvGrpSpPr>
        <p:grpSpPr>
          <a:xfrm>
            <a:off x="-1" y="13992"/>
            <a:ext cx="9143963" cy="5129508"/>
            <a:chOff x="-1" y="18656"/>
            <a:chExt cx="12191951" cy="6839344"/>
          </a:xfrm>
        </p:grpSpPr>
        <p:pic>
          <p:nvPicPr>
            <p:cNvPr id="539" name="Google Shape;539;p44"/>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540" name="Google Shape;540;p44"/>
            <p:cNvSpPr txBox="1"/>
            <p:nvPr/>
          </p:nvSpPr>
          <p:spPr>
            <a:xfrm>
              <a:off x="824068" y="181667"/>
              <a:ext cx="47301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sz="1800">
                <a:solidFill>
                  <a:srgbClr val="3F3F3F"/>
                </a:solidFill>
              </a:endParaRPr>
            </a:p>
          </p:txBody>
        </p:sp>
        <p:sp>
          <p:nvSpPr>
            <p:cNvPr id="541" name="Google Shape;541;p44"/>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2" name="Google Shape;542;p44"/>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543" name="Google Shape;543;p44"/>
          <p:cNvSpPr/>
          <p:nvPr/>
        </p:nvSpPr>
        <p:spPr>
          <a:xfrm>
            <a:off x="3670138" y="1116288"/>
            <a:ext cx="1879200" cy="3117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FFFFFF"/>
              </a:solidFill>
              <a:latin typeface="Arial"/>
              <a:ea typeface="Arial"/>
              <a:cs typeface="Arial"/>
              <a:sym typeface="Arial"/>
            </a:endParaRPr>
          </a:p>
        </p:txBody>
      </p:sp>
      <p:sp>
        <p:nvSpPr>
          <p:cNvPr id="544" name="Google Shape;544;p44"/>
          <p:cNvSpPr txBox="1"/>
          <p:nvPr/>
        </p:nvSpPr>
        <p:spPr>
          <a:xfrm>
            <a:off x="3601150" y="1778375"/>
            <a:ext cx="20172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000">
                <a:solidFill>
                  <a:srgbClr val="3F3F3F"/>
                </a:solidFill>
              </a:rPr>
              <a:t>Total </a:t>
            </a:r>
            <a:r>
              <a:rPr b="1" lang="zh-TW" sz="2000">
                <a:solidFill>
                  <a:srgbClr val="3F3F3F"/>
                </a:solidFill>
              </a:rPr>
              <a:t>170 &gt; 136</a:t>
            </a:r>
            <a:endParaRPr b="1" sz="2000">
              <a:solidFill>
                <a:srgbClr val="3F3F3F"/>
              </a:solidFill>
            </a:endParaRPr>
          </a:p>
          <a:p>
            <a:pPr indent="0" lvl="0" marL="0" rtl="0" algn="l">
              <a:spcBef>
                <a:spcPts val="0"/>
              </a:spcBef>
              <a:spcAft>
                <a:spcPts val="0"/>
              </a:spcAft>
              <a:buNone/>
            </a:pPr>
            <a:r>
              <a:t/>
            </a:r>
            <a:endParaRPr b="1">
              <a:solidFill>
                <a:srgbClr val="3F3F3F"/>
              </a:solidFill>
            </a:endParaRPr>
          </a:p>
          <a:p>
            <a:pPr indent="0" lvl="0" marL="0" rtl="0" algn="ctr">
              <a:spcBef>
                <a:spcPts val="0"/>
              </a:spcBef>
              <a:spcAft>
                <a:spcPts val="0"/>
              </a:spcAft>
              <a:buNone/>
            </a:pPr>
            <a:r>
              <a:rPr b="1" lang="zh-TW" sz="1500">
                <a:solidFill>
                  <a:srgbClr val="3F3F3F"/>
                </a:solidFill>
              </a:rPr>
              <a:t>New Territories</a:t>
            </a:r>
            <a:endParaRPr b="1" sz="1500">
              <a:solidFill>
                <a:srgbClr val="3F3F3F"/>
              </a:solidFill>
            </a:endParaRPr>
          </a:p>
          <a:p>
            <a:pPr indent="0" lvl="0" marL="0" rtl="0" algn="ctr">
              <a:spcBef>
                <a:spcPts val="0"/>
              </a:spcBef>
              <a:spcAft>
                <a:spcPts val="0"/>
              </a:spcAft>
              <a:buClr>
                <a:schemeClr val="dk1"/>
              </a:buClr>
              <a:buSzPts val="1100"/>
              <a:buFont typeface="Arial"/>
              <a:buNone/>
            </a:pPr>
            <a:r>
              <a:rPr b="1" lang="zh-TW" sz="1500">
                <a:solidFill>
                  <a:srgbClr val="3F3F3F"/>
                </a:solidFill>
              </a:rPr>
              <a:t>V</a:t>
            </a:r>
            <a:endParaRPr b="1" sz="1500">
              <a:solidFill>
                <a:srgbClr val="3F3F3F"/>
              </a:solidFill>
            </a:endParaRPr>
          </a:p>
          <a:p>
            <a:pPr indent="0" lvl="0" marL="0" rtl="0" algn="ctr">
              <a:spcBef>
                <a:spcPts val="0"/>
              </a:spcBef>
              <a:spcAft>
                <a:spcPts val="0"/>
              </a:spcAft>
              <a:buNone/>
            </a:pPr>
            <a:r>
              <a:rPr b="1" lang="zh-TW" sz="1500">
                <a:solidFill>
                  <a:srgbClr val="3F3F3F"/>
                </a:solidFill>
              </a:rPr>
              <a:t>Kowloon</a:t>
            </a:r>
            <a:endParaRPr b="1" sz="1500">
              <a:solidFill>
                <a:srgbClr val="3F3F3F"/>
              </a:solidFill>
            </a:endParaRPr>
          </a:p>
          <a:p>
            <a:pPr indent="0" lvl="0" marL="0" rtl="0" algn="ctr">
              <a:spcBef>
                <a:spcPts val="0"/>
              </a:spcBef>
              <a:spcAft>
                <a:spcPts val="0"/>
              </a:spcAft>
              <a:buClr>
                <a:schemeClr val="dk1"/>
              </a:buClr>
              <a:buSzPts val="1100"/>
              <a:buFont typeface="Arial"/>
              <a:buNone/>
            </a:pPr>
            <a:r>
              <a:rPr b="1" lang="zh-TW" sz="1500">
                <a:solidFill>
                  <a:srgbClr val="3F3F3F"/>
                </a:solidFill>
              </a:rPr>
              <a:t>V</a:t>
            </a:r>
            <a:endParaRPr b="1" sz="1500">
              <a:solidFill>
                <a:srgbClr val="3F3F3F"/>
              </a:solidFill>
            </a:endParaRPr>
          </a:p>
          <a:p>
            <a:pPr indent="0" lvl="0" marL="0" rtl="0" algn="ctr">
              <a:spcBef>
                <a:spcPts val="0"/>
              </a:spcBef>
              <a:spcAft>
                <a:spcPts val="0"/>
              </a:spcAft>
              <a:buClr>
                <a:schemeClr val="dk1"/>
              </a:buClr>
              <a:buSzPts val="1100"/>
              <a:buFont typeface="Arial"/>
              <a:buNone/>
            </a:pPr>
            <a:r>
              <a:rPr b="1" lang="zh-TW" sz="1500">
                <a:solidFill>
                  <a:srgbClr val="3F3F3F"/>
                </a:solidFill>
              </a:rPr>
              <a:t>Hong Kong Island</a:t>
            </a:r>
            <a:endParaRPr b="1" sz="1500">
              <a:solidFill>
                <a:srgbClr val="3F3F3F"/>
              </a:solidFill>
            </a:endParaRPr>
          </a:p>
          <a:p>
            <a:pPr indent="0" lvl="0" marL="0" rtl="0" algn="l">
              <a:spcBef>
                <a:spcPts val="0"/>
              </a:spcBef>
              <a:spcAft>
                <a:spcPts val="0"/>
              </a:spcAft>
              <a:buNone/>
            </a:pPr>
            <a:r>
              <a:t/>
            </a:r>
            <a:endParaRPr/>
          </a:p>
        </p:txBody>
      </p:sp>
      <p:pic>
        <p:nvPicPr>
          <p:cNvPr id="545" name="Google Shape;545;p44"/>
          <p:cNvPicPr preferRelativeResize="0"/>
          <p:nvPr/>
        </p:nvPicPr>
        <p:blipFill>
          <a:blip r:embed="rId7">
            <a:alphaModFix/>
          </a:blip>
          <a:stretch>
            <a:fillRect/>
          </a:stretch>
        </p:blipFill>
        <p:spPr>
          <a:xfrm>
            <a:off x="992975" y="854217"/>
            <a:ext cx="2186175" cy="4022084"/>
          </a:xfrm>
          <a:prstGeom prst="rect">
            <a:avLst/>
          </a:prstGeom>
          <a:noFill/>
          <a:ln>
            <a:noFill/>
          </a:ln>
        </p:spPr>
      </p:pic>
      <p:pic>
        <p:nvPicPr>
          <p:cNvPr id="546" name="Google Shape;546;p44"/>
          <p:cNvPicPr preferRelativeResize="0"/>
          <p:nvPr/>
        </p:nvPicPr>
        <p:blipFill>
          <a:blip r:embed="rId8">
            <a:alphaModFix/>
          </a:blip>
          <a:stretch>
            <a:fillRect/>
          </a:stretch>
        </p:blipFill>
        <p:spPr>
          <a:xfrm>
            <a:off x="6192750" y="710450"/>
            <a:ext cx="2141725" cy="40865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45"/>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553" name="Google Shape;553;p45"/>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554" name="Google Shape;554;p45"/>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555" name="Google Shape;555;p45"/>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556" name="Google Shape;556;p45"/>
          <p:cNvGrpSpPr/>
          <p:nvPr/>
        </p:nvGrpSpPr>
        <p:grpSpPr>
          <a:xfrm>
            <a:off x="-1" y="13992"/>
            <a:ext cx="9143963" cy="5129508"/>
            <a:chOff x="-1" y="18656"/>
            <a:chExt cx="12191951" cy="6839344"/>
          </a:xfrm>
        </p:grpSpPr>
        <p:pic>
          <p:nvPicPr>
            <p:cNvPr id="557" name="Google Shape;557;p45"/>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558" name="Google Shape;558;p45"/>
            <p:cNvSpPr txBox="1"/>
            <p:nvPr/>
          </p:nvSpPr>
          <p:spPr>
            <a:xfrm>
              <a:off x="824068" y="181667"/>
              <a:ext cx="47301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sz="1800">
                <a:solidFill>
                  <a:srgbClr val="3F3F3F"/>
                </a:solidFill>
              </a:endParaRPr>
            </a:p>
          </p:txBody>
        </p:sp>
        <p:sp>
          <p:nvSpPr>
            <p:cNvPr id="559" name="Google Shape;559;p45"/>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0" name="Google Shape;560;p45"/>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561" name="Google Shape;561;p45"/>
          <p:cNvSpPr txBox="1"/>
          <p:nvPr/>
        </p:nvSpPr>
        <p:spPr>
          <a:xfrm>
            <a:off x="949850" y="4557400"/>
            <a:ext cx="78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u="sng">
                <a:solidFill>
                  <a:schemeClr val="hlink"/>
                </a:solidFill>
                <a:hlinkClick r:id="rId7"/>
              </a:rPr>
              <a:t>https://public.tableau.com/app/profile/irenenelau/viz/759360_16736208801390/1?publish=yes</a:t>
            </a:r>
            <a:endParaRPr/>
          </a:p>
        </p:txBody>
      </p:sp>
      <p:sp>
        <p:nvSpPr>
          <p:cNvPr id="562" name="Google Shape;562;p45"/>
          <p:cNvSpPr txBox="1"/>
          <p:nvPr/>
        </p:nvSpPr>
        <p:spPr>
          <a:xfrm>
            <a:off x="1233950" y="5039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TW" sz="1800"/>
              <a:t>Tableau Link:</a:t>
            </a:r>
            <a:endParaRPr b="1" sz="1800"/>
          </a:p>
        </p:txBody>
      </p:sp>
      <p:pic>
        <p:nvPicPr>
          <p:cNvPr id="563" name="Google Shape;563;p45"/>
          <p:cNvPicPr preferRelativeResize="0"/>
          <p:nvPr/>
        </p:nvPicPr>
        <p:blipFill>
          <a:blip r:embed="rId8">
            <a:alphaModFix/>
          </a:blip>
          <a:stretch>
            <a:fillRect/>
          </a:stretch>
        </p:blipFill>
        <p:spPr>
          <a:xfrm>
            <a:off x="1986575" y="927900"/>
            <a:ext cx="5407227" cy="3680526"/>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46"/>
          <p:cNvGrpSpPr/>
          <p:nvPr/>
        </p:nvGrpSpPr>
        <p:grpSpPr>
          <a:xfrm>
            <a:off x="-1" y="0"/>
            <a:ext cx="9144001" cy="5143500"/>
            <a:chOff x="-1" y="0"/>
            <a:chExt cx="12192001" cy="6858000"/>
          </a:xfrm>
        </p:grpSpPr>
        <p:pic>
          <p:nvPicPr>
            <p:cNvPr id="570" name="Google Shape;570;p46"/>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571" name="Google Shape;571;p46"/>
            <p:cNvPicPr preferRelativeResize="0"/>
            <p:nvPr/>
          </p:nvPicPr>
          <p:blipFill rotWithShape="1">
            <a:blip r:embed="rId4">
              <a:alphaModFix/>
            </a:blip>
            <a:srcRect b="45800" l="20132" r="0" t="0"/>
            <a:stretch/>
          </p:blipFill>
          <p:spPr>
            <a:xfrm>
              <a:off x="8146473" y="0"/>
              <a:ext cx="4045527" cy="3716977"/>
            </a:xfrm>
            <a:prstGeom prst="rect">
              <a:avLst/>
            </a:prstGeom>
            <a:noFill/>
            <a:ln>
              <a:noFill/>
            </a:ln>
          </p:spPr>
        </p:pic>
        <p:sp>
          <p:nvSpPr>
            <p:cNvPr id="572" name="Google Shape;572;p46"/>
            <p:cNvSpPr/>
            <p:nvPr/>
          </p:nvSpPr>
          <p:spPr>
            <a:xfrm>
              <a:off x="-1" y="580571"/>
              <a:ext cx="12192000" cy="60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3" name="Google Shape;573;p46"/>
            <p:cNvSpPr txBox="1"/>
            <p:nvPr/>
          </p:nvSpPr>
          <p:spPr>
            <a:xfrm>
              <a:off x="824053" y="181667"/>
              <a:ext cx="49569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b="1" sz="1800">
                <a:solidFill>
                  <a:srgbClr val="D8D8D8"/>
                </a:solidFill>
                <a:latin typeface="Arial"/>
                <a:ea typeface="Arial"/>
                <a:cs typeface="Arial"/>
                <a:sym typeface="Arial"/>
              </a:endParaRPr>
            </a:p>
          </p:txBody>
        </p:sp>
        <p:sp>
          <p:nvSpPr>
            <p:cNvPr id="574" name="Google Shape;574;p46"/>
            <p:cNvSpPr/>
            <p:nvPr/>
          </p:nvSpPr>
          <p:spPr>
            <a:xfrm>
              <a:off x="-1" y="18656"/>
              <a:ext cx="404949" cy="11570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5" name="Google Shape;575;p46"/>
            <p:cNvSpPr/>
            <p:nvPr/>
          </p:nvSpPr>
          <p:spPr>
            <a:xfrm>
              <a:off x="7720150" y="6609806"/>
              <a:ext cx="4471850" cy="2481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576" name="Google Shape;576;p46"/>
          <p:cNvGrpSpPr/>
          <p:nvPr/>
        </p:nvGrpSpPr>
        <p:grpSpPr>
          <a:xfrm>
            <a:off x="1626450" y="796011"/>
            <a:ext cx="1800900" cy="565714"/>
            <a:chOff x="-1309618" y="5520350"/>
            <a:chExt cx="2401200" cy="754286"/>
          </a:xfrm>
        </p:grpSpPr>
        <p:sp>
          <p:nvSpPr>
            <p:cNvPr id="577" name="Google Shape;577;p46"/>
            <p:cNvSpPr txBox="1"/>
            <p:nvPr/>
          </p:nvSpPr>
          <p:spPr>
            <a:xfrm>
              <a:off x="-1072318" y="5520350"/>
              <a:ext cx="1926600" cy="3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1200">
                  <a:solidFill>
                    <a:srgbClr val="262626"/>
                  </a:solidFill>
                </a:rPr>
                <a:t>2018</a:t>
              </a:r>
              <a:endParaRPr sz="1100"/>
            </a:p>
          </p:txBody>
        </p:sp>
        <p:sp>
          <p:nvSpPr>
            <p:cNvPr id="578" name="Google Shape;578;p46"/>
            <p:cNvSpPr txBox="1"/>
            <p:nvPr/>
          </p:nvSpPr>
          <p:spPr>
            <a:xfrm>
              <a:off x="-1309618" y="5757436"/>
              <a:ext cx="2401200" cy="517200"/>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None/>
              </a:pPr>
              <a:r>
                <a:rPr lang="zh-TW" sz="900">
                  <a:solidFill>
                    <a:srgbClr val="262626"/>
                  </a:solidFill>
                </a:rPr>
                <a:t>Coils Lam Wai Chun</a:t>
              </a:r>
              <a:endParaRPr sz="900">
                <a:solidFill>
                  <a:srgbClr val="262626"/>
                </a:solidFill>
              </a:endParaRPr>
            </a:p>
            <a:p>
              <a:pPr indent="0" lvl="0" marL="0" marR="0" rtl="0" algn="ctr">
                <a:lnSpc>
                  <a:spcPct val="130000"/>
                </a:lnSpc>
                <a:spcBef>
                  <a:spcPts val="0"/>
                </a:spcBef>
                <a:spcAft>
                  <a:spcPts val="0"/>
                </a:spcAft>
                <a:buNone/>
              </a:pPr>
              <a:r>
                <a:rPr lang="zh-TW" sz="900">
                  <a:solidFill>
                    <a:srgbClr val="262626"/>
                  </a:solidFill>
                </a:rPr>
                <a:t>（1959 - 2018年）</a:t>
              </a:r>
              <a:endParaRPr sz="900">
                <a:solidFill>
                  <a:srgbClr val="262626"/>
                </a:solidFill>
              </a:endParaRPr>
            </a:p>
          </p:txBody>
        </p:sp>
      </p:grpSp>
      <p:sp>
        <p:nvSpPr>
          <p:cNvPr id="579" name="Google Shape;579;p46"/>
          <p:cNvSpPr/>
          <p:nvPr/>
        </p:nvSpPr>
        <p:spPr>
          <a:xfrm>
            <a:off x="6066819" y="1706335"/>
            <a:ext cx="386700" cy="386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i="1" lang="zh-TW" sz="1400">
                <a:solidFill>
                  <a:srgbClr val="F2F2F2"/>
                </a:solidFill>
                <a:latin typeface="Arial"/>
                <a:ea typeface="Arial"/>
                <a:cs typeface="Arial"/>
                <a:sym typeface="Arial"/>
              </a:rPr>
              <a:t>1</a:t>
            </a:r>
            <a:endParaRPr b="1" i="1" sz="1400">
              <a:solidFill>
                <a:srgbClr val="F2F2F2"/>
              </a:solidFill>
              <a:latin typeface="Arial"/>
              <a:ea typeface="Arial"/>
              <a:cs typeface="Arial"/>
              <a:sym typeface="Arial"/>
            </a:endParaRPr>
          </a:p>
        </p:txBody>
      </p:sp>
      <p:sp>
        <p:nvSpPr>
          <p:cNvPr id="580" name="Google Shape;580;p46"/>
          <p:cNvSpPr/>
          <p:nvPr/>
        </p:nvSpPr>
        <p:spPr>
          <a:xfrm>
            <a:off x="6119844" y="2515943"/>
            <a:ext cx="386700" cy="386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i="1" lang="zh-TW" sz="1400">
                <a:solidFill>
                  <a:srgbClr val="F2F2F2"/>
                </a:solidFill>
                <a:latin typeface="Arial"/>
                <a:ea typeface="Arial"/>
                <a:cs typeface="Arial"/>
                <a:sym typeface="Arial"/>
              </a:rPr>
              <a:t>2</a:t>
            </a:r>
            <a:endParaRPr b="1" i="1" sz="1400">
              <a:solidFill>
                <a:srgbClr val="F2F2F2"/>
              </a:solidFill>
              <a:latin typeface="Arial"/>
              <a:ea typeface="Arial"/>
              <a:cs typeface="Arial"/>
              <a:sym typeface="Arial"/>
            </a:endParaRPr>
          </a:p>
        </p:txBody>
      </p:sp>
      <p:sp>
        <p:nvSpPr>
          <p:cNvPr id="581" name="Google Shape;581;p46"/>
          <p:cNvSpPr/>
          <p:nvPr/>
        </p:nvSpPr>
        <p:spPr>
          <a:xfrm>
            <a:off x="6143019" y="3756338"/>
            <a:ext cx="386700" cy="386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i="1" lang="zh-TW" sz="1400">
                <a:solidFill>
                  <a:srgbClr val="F2F2F2"/>
                </a:solidFill>
                <a:latin typeface="Arial"/>
                <a:ea typeface="Arial"/>
                <a:cs typeface="Arial"/>
                <a:sym typeface="Arial"/>
              </a:rPr>
              <a:t>3</a:t>
            </a:r>
            <a:endParaRPr b="1" i="1" sz="1400">
              <a:solidFill>
                <a:srgbClr val="F2F2F2"/>
              </a:solidFill>
              <a:latin typeface="Arial"/>
              <a:ea typeface="Arial"/>
              <a:cs typeface="Arial"/>
              <a:sym typeface="Arial"/>
            </a:endParaRPr>
          </a:p>
        </p:txBody>
      </p:sp>
      <p:sp>
        <p:nvSpPr>
          <p:cNvPr id="582" name="Google Shape;582;p46"/>
          <p:cNvSpPr txBox="1"/>
          <p:nvPr/>
        </p:nvSpPr>
        <p:spPr>
          <a:xfrm>
            <a:off x="6467863" y="1676375"/>
            <a:ext cx="2699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a:solidFill>
                  <a:srgbClr val="262626"/>
                </a:solidFill>
              </a:rPr>
              <a:t>2016 -2018 </a:t>
            </a:r>
            <a:endParaRPr b="1">
              <a:solidFill>
                <a:srgbClr val="262626"/>
              </a:solidFill>
            </a:endParaRPr>
          </a:p>
          <a:p>
            <a:pPr indent="0" lvl="0" marL="0" marR="0" rtl="0" algn="l">
              <a:spcBef>
                <a:spcPts val="0"/>
              </a:spcBef>
              <a:spcAft>
                <a:spcPts val="0"/>
              </a:spcAft>
              <a:buNone/>
            </a:pPr>
            <a:r>
              <a:rPr b="1" lang="zh-TW">
                <a:solidFill>
                  <a:srgbClr val="262626"/>
                </a:solidFill>
              </a:rPr>
              <a:t>No. of branches is decreasing</a:t>
            </a:r>
            <a:endParaRPr sz="1100"/>
          </a:p>
        </p:txBody>
      </p:sp>
      <p:pic>
        <p:nvPicPr>
          <p:cNvPr id="583" name="Google Shape;583;p46"/>
          <p:cNvPicPr preferRelativeResize="0"/>
          <p:nvPr/>
        </p:nvPicPr>
        <p:blipFill>
          <a:blip r:embed="rId5">
            <a:alphaModFix/>
          </a:blip>
          <a:stretch>
            <a:fillRect/>
          </a:stretch>
        </p:blipFill>
        <p:spPr>
          <a:xfrm>
            <a:off x="164025" y="1401527"/>
            <a:ext cx="5889172" cy="3490948"/>
          </a:xfrm>
          <a:prstGeom prst="rect">
            <a:avLst/>
          </a:prstGeom>
          <a:noFill/>
          <a:ln>
            <a:noFill/>
          </a:ln>
        </p:spPr>
      </p:pic>
      <p:sp>
        <p:nvSpPr>
          <p:cNvPr id="584" name="Google Shape;584;p46"/>
          <p:cNvSpPr txBox="1"/>
          <p:nvPr/>
        </p:nvSpPr>
        <p:spPr>
          <a:xfrm>
            <a:off x="6493601" y="2505625"/>
            <a:ext cx="27267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a:solidFill>
                  <a:srgbClr val="262626"/>
                </a:solidFill>
              </a:rPr>
              <a:t>&gt;2018 </a:t>
            </a:r>
            <a:endParaRPr b="1">
              <a:solidFill>
                <a:srgbClr val="262626"/>
              </a:solidFill>
            </a:endParaRPr>
          </a:p>
          <a:p>
            <a:pPr indent="0" lvl="0" marL="0" marR="0" rtl="0" algn="l">
              <a:spcBef>
                <a:spcPts val="0"/>
              </a:spcBef>
              <a:spcAft>
                <a:spcPts val="0"/>
              </a:spcAft>
              <a:buNone/>
            </a:pPr>
            <a:r>
              <a:rPr b="1" lang="zh-TW">
                <a:solidFill>
                  <a:srgbClr val="262626"/>
                </a:solidFill>
              </a:rPr>
              <a:t>No. of branches remain around 170</a:t>
            </a:r>
            <a:endParaRPr sz="1100"/>
          </a:p>
        </p:txBody>
      </p:sp>
      <p:sp>
        <p:nvSpPr>
          <p:cNvPr id="585" name="Google Shape;585;p46"/>
          <p:cNvSpPr txBox="1"/>
          <p:nvPr/>
        </p:nvSpPr>
        <p:spPr>
          <a:xfrm>
            <a:off x="6529725" y="3722675"/>
            <a:ext cx="2726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a:solidFill>
                  <a:srgbClr val="262626"/>
                </a:solidFill>
              </a:rPr>
              <a:t>2016-2022</a:t>
            </a:r>
            <a:endParaRPr b="1">
              <a:solidFill>
                <a:srgbClr val="262626"/>
              </a:solidFill>
            </a:endParaRPr>
          </a:p>
          <a:p>
            <a:pPr indent="0" lvl="0" marL="0" marR="0" rtl="0" algn="l">
              <a:spcBef>
                <a:spcPts val="0"/>
              </a:spcBef>
              <a:spcAft>
                <a:spcPts val="0"/>
              </a:spcAft>
              <a:buNone/>
            </a:pPr>
            <a:r>
              <a:rPr b="1" lang="zh-TW">
                <a:solidFill>
                  <a:srgbClr val="262626"/>
                </a:solidFill>
              </a:rPr>
              <a:t>No. of branches is increasing</a:t>
            </a:r>
            <a:endParaRPr sz="1100"/>
          </a:p>
        </p:txBody>
      </p:sp>
      <p:cxnSp>
        <p:nvCxnSpPr>
          <p:cNvPr id="586" name="Google Shape;586;p46"/>
          <p:cNvCxnSpPr/>
          <p:nvPr/>
        </p:nvCxnSpPr>
        <p:spPr>
          <a:xfrm>
            <a:off x="2508125" y="1396850"/>
            <a:ext cx="13800" cy="1097700"/>
          </a:xfrm>
          <a:prstGeom prst="straightConnector1">
            <a:avLst/>
          </a:prstGeom>
          <a:noFill/>
          <a:ln cap="flat" cmpd="sng" w="9525">
            <a:solidFill>
              <a:schemeClr val="dk2"/>
            </a:solidFill>
            <a:prstDash val="solid"/>
            <a:round/>
            <a:headEnd len="med" w="med" type="none"/>
            <a:tailEnd len="med" w="med" type="triangle"/>
          </a:ln>
        </p:spPr>
      </p:cxnSp>
      <p:sp>
        <p:nvSpPr>
          <p:cNvPr id="587" name="Google Shape;587;p46"/>
          <p:cNvSpPr txBox="1"/>
          <p:nvPr/>
        </p:nvSpPr>
        <p:spPr>
          <a:xfrm>
            <a:off x="66025" y="10775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a:t>Number of branches</a:t>
            </a:r>
            <a:endParaRPr/>
          </a:p>
        </p:txBody>
      </p:sp>
      <p:cxnSp>
        <p:nvCxnSpPr>
          <p:cNvPr id="588" name="Google Shape;588;p46"/>
          <p:cNvCxnSpPr/>
          <p:nvPr/>
        </p:nvCxnSpPr>
        <p:spPr>
          <a:xfrm flipH="1" rot="10800000">
            <a:off x="5291323" y="1896866"/>
            <a:ext cx="668700" cy="668700"/>
          </a:xfrm>
          <a:prstGeom prst="straightConnector1">
            <a:avLst/>
          </a:prstGeom>
          <a:noFill/>
          <a:ln cap="flat" cmpd="sng" w="38100">
            <a:solidFill>
              <a:schemeClr val="dk2">
                <a:alpha val="69803"/>
              </a:schemeClr>
            </a:solidFill>
            <a:prstDash val="solid"/>
            <a:miter lim="400000"/>
            <a:headEnd len="sm" w="sm" type="none"/>
            <a:tailEnd len="med" w="med" type="triangle"/>
          </a:ln>
        </p:spPr>
      </p:cxnSp>
      <p:cxnSp>
        <p:nvCxnSpPr>
          <p:cNvPr id="589" name="Google Shape;589;p46"/>
          <p:cNvCxnSpPr/>
          <p:nvPr/>
        </p:nvCxnSpPr>
        <p:spPr>
          <a:xfrm>
            <a:off x="5533340" y="2736779"/>
            <a:ext cx="433800" cy="0"/>
          </a:xfrm>
          <a:prstGeom prst="straightConnector1">
            <a:avLst/>
          </a:prstGeom>
          <a:noFill/>
          <a:ln cap="flat" cmpd="sng" w="38100">
            <a:solidFill>
              <a:schemeClr val="dk2">
                <a:alpha val="69803"/>
              </a:schemeClr>
            </a:solidFill>
            <a:prstDash val="solid"/>
            <a:miter lim="400000"/>
            <a:headEnd len="sm" w="sm" type="none"/>
            <a:tailEnd len="med" w="med" type="triangle"/>
          </a:ln>
        </p:spPr>
      </p:cxnSp>
      <p:cxnSp>
        <p:nvCxnSpPr>
          <p:cNvPr id="590" name="Google Shape;590;p46"/>
          <p:cNvCxnSpPr/>
          <p:nvPr/>
        </p:nvCxnSpPr>
        <p:spPr>
          <a:xfrm>
            <a:off x="5204525" y="3925100"/>
            <a:ext cx="862200" cy="27900"/>
          </a:xfrm>
          <a:prstGeom prst="straightConnector1">
            <a:avLst/>
          </a:prstGeom>
          <a:noFill/>
          <a:ln cap="flat" cmpd="sng" w="38100">
            <a:solidFill>
              <a:schemeClr val="dk2">
                <a:alpha val="69803"/>
              </a:schemeClr>
            </a:solidFill>
            <a:prstDash val="solid"/>
            <a:miter lim="400000"/>
            <a:headEnd len="sm" w="sm" type="none"/>
            <a:tailEnd len="med" w="med" type="triangle"/>
          </a:ln>
        </p:spPr>
      </p:cxnSp>
      <p:sp>
        <p:nvSpPr>
          <p:cNvPr id="591" name="Google Shape;591;p46"/>
          <p:cNvSpPr/>
          <p:nvPr/>
        </p:nvSpPr>
        <p:spPr>
          <a:xfrm>
            <a:off x="1037619" y="2239735"/>
            <a:ext cx="386700" cy="386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i="1" lang="zh-TW" sz="1400">
                <a:solidFill>
                  <a:srgbClr val="F2F2F2"/>
                </a:solidFill>
                <a:latin typeface="Arial"/>
                <a:ea typeface="Arial"/>
                <a:cs typeface="Arial"/>
                <a:sym typeface="Arial"/>
              </a:rPr>
              <a:t>1</a:t>
            </a:r>
            <a:endParaRPr b="1" i="1" sz="1400">
              <a:solidFill>
                <a:srgbClr val="F2F2F2"/>
              </a:solidFill>
              <a:latin typeface="Arial"/>
              <a:ea typeface="Arial"/>
              <a:cs typeface="Arial"/>
              <a:sym typeface="Arial"/>
            </a:endParaRPr>
          </a:p>
        </p:txBody>
      </p:sp>
      <p:sp>
        <p:nvSpPr>
          <p:cNvPr id="592" name="Google Shape;592;p46"/>
          <p:cNvSpPr/>
          <p:nvPr/>
        </p:nvSpPr>
        <p:spPr>
          <a:xfrm>
            <a:off x="3833844" y="2287343"/>
            <a:ext cx="386700" cy="386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i="1" lang="zh-TW" sz="1400">
                <a:solidFill>
                  <a:srgbClr val="F2F2F2"/>
                </a:solidFill>
                <a:latin typeface="Arial"/>
                <a:ea typeface="Arial"/>
                <a:cs typeface="Arial"/>
                <a:sym typeface="Arial"/>
              </a:rPr>
              <a:t>2</a:t>
            </a:r>
            <a:endParaRPr b="1" i="1" sz="1400">
              <a:solidFill>
                <a:srgbClr val="F2F2F2"/>
              </a:solidFill>
              <a:latin typeface="Arial"/>
              <a:ea typeface="Arial"/>
              <a:cs typeface="Arial"/>
              <a:sym typeface="Arial"/>
            </a:endParaRPr>
          </a:p>
        </p:txBody>
      </p:sp>
      <p:sp>
        <p:nvSpPr>
          <p:cNvPr id="593" name="Google Shape;593;p46"/>
          <p:cNvSpPr/>
          <p:nvPr/>
        </p:nvSpPr>
        <p:spPr>
          <a:xfrm>
            <a:off x="3018819" y="3756338"/>
            <a:ext cx="386700" cy="386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1" i="1" lang="zh-TW" sz="1400">
                <a:solidFill>
                  <a:srgbClr val="F2F2F2"/>
                </a:solidFill>
                <a:latin typeface="Arial"/>
                <a:ea typeface="Arial"/>
                <a:cs typeface="Arial"/>
                <a:sym typeface="Arial"/>
              </a:rPr>
              <a:t>3</a:t>
            </a:r>
            <a:endParaRPr b="1" i="1" sz="1400">
              <a:solidFill>
                <a:srgbClr val="F2F2F2"/>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47"/>
          <p:cNvGrpSpPr/>
          <p:nvPr/>
        </p:nvGrpSpPr>
        <p:grpSpPr>
          <a:xfrm>
            <a:off x="-1" y="0"/>
            <a:ext cx="9144001" cy="5143500"/>
            <a:chOff x="-1" y="0"/>
            <a:chExt cx="12192001" cy="6858000"/>
          </a:xfrm>
        </p:grpSpPr>
        <p:pic>
          <p:nvPicPr>
            <p:cNvPr id="600" name="Google Shape;600;p47"/>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601" name="Google Shape;601;p47"/>
            <p:cNvPicPr preferRelativeResize="0"/>
            <p:nvPr/>
          </p:nvPicPr>
          <p:blipFill rotWithShape="1">
            <a:blip r:embed="rId4">
              <a:alphaModFix/>
            </a:blip>
            <a:srcRect b="45800" l="20132" r="0" t="0"/>
            <a:stretch/>
          </p:blipFill>
          <p:spPr>
            <a:xfrm>
              <a:off x="8146473" y="0"/>
              <a:ext cx="4045527" cy="3716977"/>
            </a:xfrm>
            <a:prstGeom prst="rect">
              <a:avLst/>
            </a:prstGeom>
            <a:noFill/>
            <a:ln>
              <a:noFill/>
            </a:ln>
          </p:spPr>
        </p:pic>
        <p:sp>
          <p:nvSpPr>
            <p:cNvPr id="602" name="Google Shape;602;p47"/>
            <p:cNvSpPr/>
            <p:nvPr/>
          </p:nvSpPr>
          <p:spPr>
            <a:xfrm>
              <a:off x="-1" y="580571"/>
              <a:ext cx="12192000" cy="602923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3" name="Google Shape;603;p47"/>
            <p:cNvSpPr txBox="1"/>
            <p:nvPr/>
          </p:nvSpPr>
          <p:spPr>
            <a:xfrm>
              <a:off x="824058" y="181667"/>
              <a:ext cx="40455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sz="1800">
                <a:solidFill>
                  <a:srgbClr val="3F3F3F"/>
                </a:solidFill>
              </a:endParaRPr>
            </a:p>
          </p:txBody>
        </p:sp>
        <p:sp>
          <p:nvSpPr>
            <p:cNvPr id="604" name="Google Shape;604;p47"/>
            <p:cNvSpPr/>
            <p:nvPr/>
          </p:nvSpPr>
          <p:spPr>
            <a:xfrm>
              <a:off x="-1" y="18656"/>
              <a:ext cx="404949" cy="11570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5" name="Google Shape;605;p47"/>
            <p:cNvSpPr/>
            <p:nvPr/>
          </p:nvSpPr>
          <p:spPr>
            <a:xfrm>
              <a:off x="7720150" y="6609806"/>
              <a:ext cx="4471850" cy="2481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606" name="Google Shape;606;p47"/>
          <p:cNvSpPr/>
          <p:nvPr/>
        </p:nvSpPr>
        <p:spPr>
          <a:xfrm>
            <a:off x="4498178" y="1524374"/>
            <a:ext cx="349500" cy="3495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1</a:t>
            </a:r>
            <a:endParaRPr b="1" sz="1600">
              <a:solidFill>
                <a:schemeClr val="lt1"/>
              </a:solidFill>
              <a:latin typeface="Arial"/>
              <a:ea typeface="Arial"/>
              <a:cs typeface="Arial"/>
              <a:sym typeface="Arial"/>
            </a:endParaRPr>
          </a:p>
        </p:txBody>
      </p:sp>
      <p:sp>
        <p:nvSpPr>
          <p:cNvPr id="607" name="Google Shape;607;p47"/>
          <p:cNvSpPr/>
          <p:nvPr/>
        </p:nvSpPr>
        <p:spPr>
          <a:xfrm>
            <a:off x="4507700" y="1970600"/>
            <a:ext cx="349500" cy="3495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2</a:t>
            </a:r>
            <a:endParaRPr b="1" sz="1600">
              <a:solidFill>
                <a:schemeClr val="lt1"/>
              </a:solidFill>
              <a:latin typeface="Arial"/>
              <a:ea typeface="Arial"/>
              <a:cs typeface="Arial"/>
              <a:sym typeface="Arial"/>
            </a:endParaRPr>
          </a:p>
        </p:txBody>
      </p:sp>
      <p:sp>
        <p:nvSpPr>
          <p:cNvPr id="608" name="Google Shape;608;p47"/>
          <p:cNvSpPr/>
          <p:nvPr/>
        </p:nvSpPr>
        <p:spPr>
          <a:xfrm>
            <a:off x="4517222" y="3387779"/>
            <a:ext cx="349500" cy="3495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3</a:t>
            </a:r>
            <a:endParaRPr b="1" sz="1600">
              <a:solidFill>
                <a:schemeClr val="lt1"/>
              </a:solidFill>
              <a:latin typeface="Arial"/>
              <a:ea typeface="Arial"/>
              <a:cs typeface="Arial"/>
              <a:sym typeface="Arial"/>
            </a:endParaRPr>
          </a:p>
        </p:txBody>
      </p:sp>
      <p:sp>
        <p:nvSpPr>
          <p:cNvPr id="609" name="Google Shape;609;p47"/>
          <p:cNvSpPr/>
          <p:nvPr/>
        </p:nvSpPr>
        <p:spPr>
          <a:xfrm>
            <a:off x="4517222" y="3817989"/>
            <a:ext cx="349500" cy="3495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4</a:t>
            </a:r>
            <a:endParaRPr b="1" sz="1600">
              <a:solidFill>
                <a:schemeClr val="lt1"/>
              </a:solidFill>
              <a:latin typeface="Arial"/>
              <a:ea typeface="Arial"/>
              <a:cs typeface="Arial"/>
              <a:sym typeface="Arial"/>
            </a:endParaRPr>
          </a:p>
        </p:txBody>
      </p:sp>
      <p:sp>
        <p:nvSpPr>
          <p:cNvPr id="610" name="Google Shape;610;p47"/>
          <p:cNvSpPr txBox="1"/>
          <p:nvPr/>
        </p:nvSpPr>
        <p:spPr>
          <a:xfrm>
            <a:off x="4949119" y="1549250"/>
            <a:ext cx="3917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500">
                <a:solidFill>
                  <a:srgbClr val="3F3F3F"/>
                </a:solidFill>
              </a:rPr>
              <a:t>No. of branches decreased by 10%-15%</a:t>
            </a:r>
            <a:endParaRPr b="1">
              <a:solidFill>
                <a:srgbClr val="3F3F3F"/>
              </a:solidFill>
            </a:endParaRPr>
          </a:p>
        </p:txBody>
      </p:sp>
      <p:sp>
        <p:nvSpPr>
          <p:cNvPr id="611" name="Google Shape;611;p47"/>
          <p:cNvSpPr txBox="1"/>
          <p:nvPr/>
        </p:nvSpPr>
        <p:spPr>
          <a:xfrm>
            <a:off x="4962694" y="1987550"/>
            <a:ext cx="39174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500">
                <a:solidFill>
                  <a:srgbClr val="3F3F3F"/>
                </a:solidFill>
              </a:rPr>
              <a:t>No. of branches has increased 27%-62%</a:t>
            </a:r>
            <a:endParaRPr b="1" sz="1500">
              <a:solidFill>
                <a:srgbClr val="3F3F3F"/>
              </a:solidFill>
            </a:endParaRPr>
          </a:p>
        </p:txBody>
      </p:sp>
      <p:sp>
        <p:nvSpPr>
          <p:cNvPr id="612" name="Google Shape;612;p47"/>
          <p:cNvSpPr txBox="1"/>
          <p:nvPr/>
        </p:nvSpPr>
        <p:spPr>
          <a:xfrm>
            <a:off x="4870083" y="3412200"/>
            <a:ext cx="43377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500">
                <a:solidFill>
                  <a:srgbClr val="3F3F3F"/>
                </a:solidFill>
              </a:rPr>
              <a:t> No. of branches decreased by 1% </a:t>
            </a:r>
            <a:endParaRPr b="1" sz="1500">
              <a:solidFill>
                <a:srgbClr val="3F3F3F"/>
              </a:solidFill>
            </a:endParaRPr>
          </a:p>
        </p:txBody>
      </p:sp>
      <p:sp>
        <p:nvSpPr>
          <p:cNvPr id="613" name="Google Shape;613;p47"/>
          <p:cNvSpPr txBox="1"/>
          <p:nvPr/>
        </p:nvSpPr>
        <p:spPr>
          <a:xfrm>
            <a:off x="4886494" y="3820375"/>
            <a:ext cx="41778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500">
                <a:solidFill>
                  <a:srgbClr val="3F3F3F"/>
                </a:solidFill>
              </a:rPr>
              <a:t> No. of branches has increased by 10%</a:t>
            </a:r>
            <a:endParaRPr b="1" sz="1500">
              <a:solidFill>
                <a:srgbClr val="3F3F3F"/>
              </a:solidFill>
            </a:endParaRPr>
          </a:p>
        </p:txBody>
      </p:sp>
      <p:pic>
        <p:nvPicPr>
          <p:cNvPr id="614" name="Google Shape;614;p47"/>
          <p:cNvPicPr preferRelativeResize="0"/>
          <p:nvPr/>
        </p:nvPicPr>
        <p:blipFill>
          <a:blip r:embed="rId5">
            <a:alphaModFix/>
          </a:blip>
          <a:stretch>
            <a:fillRect/>
          </a:stretch>
        </p:blipFill>
        <p:spPr>
          <a:xfrm>
            <a:off x="418275" y="806475"/>
            <a:ext cx="3917475" cy="4250900"/>
          </a:xfrm>
          <a:prstGeom prst="rect">
            <a:avLst/>
          </a:prstGeom>
          <a:noFill/>
          <a:ln>
            <a:noFill/>
          </a:ln>
        </p:spPr>
      </p:pic>
      <p:sp>
        <p:nvSpPr>
          <p:cNvPr id="615" name="Google Shape;615;p47"/>
          <p:cNvSpPr txBox="1"/>
          <p:nvPr/>
        </p:nvSpPr>
        <p:spPr>
          <a:xfrm>
            <a:off x="4183350" y="370850"/>
            <a:ext cx="4683300" cy="10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zh-TW" sz="2000"/>
              <a:t>At the same period... </a:t>
            </a:r>
            <a:endParaRPr sz="2000"/>
          </a:p>
          <a:p>
            <a:pPr indent="0" lvl="0" marL="0" rtl="0" algn="l">
              <a:lnSpc>
                <a:spcPct val="115000"/>
              </a:lnSpc>
              <a:spcBef>
                <a:spcPts val="1200"/>
              </a:spcBef>
              <a:spcAft>
                <a:spcPts val="1200"/>
              </a:spcAft>
              <a:buNone/>
            </a:pPr>
            <a:r>
              <a:rPr lang="zh-TW" sz="2000"/>
              <a:t>（2017-2019）</a:t>
            </a:r>
            <a:endParaRPr sz="2000"/>
          </a:p>
        </p:txBody>
      </p:sp>
      <p:sp>
        <p:nvSpPr>
          <p:cNvPr id="616" name="Google Shape;616;p47"/>
          <p:cNvSpPr txBox="1"/>
          <p:nvPr/>
        </p:nvSpPr>
        <p:spPr>
          <a:xfrm>
            <a:off x="4196800" y="2691938"/>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sz="2000"/>
              <a:t>（2020-2022）</a:t>
            </a:r>
            <a:endParaRPr sz="2000"/>
          </a:p>
        </p:txBody>
      </p:sp>
      <p:sp>
        <p:nvSpPr>
          <p:cNvPr id="617" name="Google Shape;617;p47"/>
          <p:cNvSpPr/>
          <p:nvPr/>
        </p:nvSpPr>
        <p:spPr>
          <a:xfrm>
            <a:off x="916778" y="1371974"/>
            <a:ext cx="349500" cy="3495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1</a:t>
            </a:r>
            <a:endParaRPr b="1" sz="1600">
              <a:solidFill>
                <a:schemeClr val="lt1"/>
              </a:solidFill>
              <a:latin typeface="Arial"/>
              <a:ea typeface="Arial"/>
              <a:cs typeface="Arial"/>
              <a:sym typeface="Arial"/>
            </a:endParaRPr>
          </a:p>
        </p:txBody>
      </p:sp>
      <p:sp>
        <p:nvSpPr>
          <p:cNvPr id="618" name="Google Shape;618;p47"/>
          <p:cNvSpPr/>
          <p:nvPr/>
        </p:nvSpPr>
        <p:spPr>
          <a:xfrm>
            <a:off x="926300" y="3723200"/>
            <a:ext cx="349500" cy="3495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2</a:t>
            </a:r>
            <a:endParaRPr b="1" sz="1600">
              <a:solidFill>
                <a:schemeClr val="lt1"/>
              </a:solidFill>
              <a:latin typeface="Arial"/>
              <a:ea typeface="Arial"/>
              <a:cs typeface="Arial"/>
              <a:sym typeface="Arial"/>
            </a:endParaRPr>
          </a:p>
        </p:txBody>
      </p:sp>
      <p:sp>
        <p:nvSpPr>
          <p:cNvPr id="619" name="Google Shape;619;p47"/>
          <p:cNvSpPr/>
          <p:nvPr/>
        </p:nvSpPr>
        <p:spPr>
          <a:xfrm>
            <a:off x="3298022" y="1711379"/>
            <a:ext cx="349500" cy="349500"/>
          </a:xfrm>
          <a:prstGeom prst="ellipse">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3</a:t>
            </a:r>
            <a:endParaRPr b="1" sz="1600">
              <a:solidFill>
                <a:schemeClr val="lt1"/>
              </a:solidFill>
              <a:latin typeface="Arial"/>
              <a:ea typeface="Arial"/>
              <a:cs typeface="Arial"/>
              <a:sym typeface="Arial"/>
            </a:endParaRPr>
          </a:p>
        </p:txBody>
      </p:sp>
      <p:sp>
        <p:nvSpPr>
          <p:cNvPr id="620" name="Google Shape;620;p47"/>
          <p:cNvSpPr/>
          <p:nvPr/>
        </p:nvSpPr>
        <p:spPr>
          <a:xfrm>
            <a:off x="3298022" y="3741789"/>
            <a:ext cx="349500" cy="3495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1600">
                <a:solidFill>
                  <a:schemeClr val="lt1"/>
                </a:solidFill>
                <a:latin typeface="Arial"/>
                <a:ea typeface="Arial"/>
                <a:cs typeface="Arial"/>
                <a:sym typeface="Arial"/>
              </a:rPr>
              <a:t>4</a:t>
            </a:r>
            <a:endParaRPr b="1" sz="1600">
              <a:solidFill>
                <a:schemeClr val="lt1"/>
              </a:solidFill>
              <a:latin typeface="Arial"/>
              <a:ea typeface="Arial"/>
              <a:cs typeface="Arial"/>
              <a:sym typeface="Arial"/>
            </a:endParaRPr>
          </a:p>
        </p:txBody>
      </p:sp>
      <p:sp>
        <p:nvSpPr>
          <p:cNvPr id="621" name="Google Shape;621;p47"/>
          <p:cNvSpPr/>
          <p:nvPr/>
        </p:nvSpPr>
        <p:spPr>
          <a:xfrm>
            <a:off x="1292400" y="972775"/>
            <a:ext cx="1431300" cy="408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2740200" y="972775"/>
            <a:ext cx="1431300" cy="408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 name="Google Shape;623;p47"/>
          <p:cNvCxnSpPr/>
          <p:nvPr/>
        </p:nvCxnSpPr>
        <p:spPr>
          <a:xfrm>
            <a:off x="8291400" y="3461375"/>
            <a:ext cx="0" cy="264900"/>
          </a:xfrm>
          <a:prstGeom prst="straightConnector1">
            <a:avLst/>
          </a:prstGeom>
          <a:noFill/>
          <a:ln cap="flat" cmpd="sng" w="9525">
            <a:solidFill>
              <a:schemeClr val="dk2"/>
            </a:solidFill>
            <a:prstDash val="solid"/>
            <a:round/>
            <a:headEnd len="med" w="med" type="none"/>
            <a:tailEnd len="med" w="med" type="triangle"/>
          </a:ln>
        </p:spPr>
      </p:cxnSp>
      <p:cxnSp>
        <p:nvCxnSpPr>
          <p:cNvPr id="624" name="Google Shape;624;p47"/>
          <p:cNvCxnSpPr/>
          <p:nvPr/>
        </p:nvCxnSpPr>
        <p:spPr>
          <a:xfrm flipH="1" rot="10800000">
            <a:off x="8655650" y="3847825"/>
            <a:ext cx="11100" cy="242700"/>
          </a:xfrm>
          <a:prstGeom prst="straightConnector1">
            <a:avLst/>
          </a:prstGeom>
          <a:noFill/>
          <a:ln cap="flat" cmpd="sng" w="9525">
            <a:solidFill>
              <a:schemeClr val="dk2"/>
            </a:solidFill>
            <a:prstDash val="solid"/>
            <a:round/>
            <a:headEnd len="med" w="med" type="none"/>
            <a:tailEnd len="med" w="med" type="triangle"/>
          </a:ln>
        </p:spPr>
      </p:cxnSp>
      <p:cxnSp>
        <p:nvCxnSpPr>
          <p:cNvPr id="625" name="Google Shape;625;p47"/>
          <p:cNvCxnSpPr/>
          <p:nvPr/>
        </p:nvCxnSpPr>
        <p:spPr>
          <a:xfrm flipH="1" rot="10800000">
            <a:off x="8797000" y="2027150"/>
            <a:ext cx="11100" cy="242700"/>
          </a:xfrm>
          <a:prstGeom prst="straightConnector1">
            <a:avLst/>
          </a:prstGeom>
          <a:noFill/>
          <a:ln cap="flat" cmpd="sng" w="9525">
            <a:solidFill>
              <a:schemeClr val="dk2"/>
            </a:solidFill>
            <a:prstDash val="solid"/>
            <a:round/>
            <a:headEnd len="med" w="med" type="none"/>
            <a:tailEnd len="med" w="med" type="triangle"/>
          </a:ln>
        </p:spPr>
      </p:cxnSp>
      <p:cxnSp>
        <p:nvCxnSpPr>
          <p:cNvPr id="626" name="Google Shape;626;p47"/>
          <p:cNvCxnSpPr/>
          <p:nvPr/>
        </p:nvCxnSpPr>
        <p:spPr>
          <a:xfrm>
            <a:off x="8802550" y="1566800"/>
            <a:ext cx="0" cy="26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48"/>
          <p:cNvGrpSpPr/>
          <p:nvPr/>
        </p:nvGrpSpPr>
        <p:grpSpPr>
          <a:xfrm>
            <a:off x="-1" y="0"/>
            <a:ext cx="9144001" cy="5143500"/>
            <a:chOff x="-1" y="0"/>
            <a:chExt cx="12192001" cy="6858000"/>
          </a:xfrm>
        </p:grpSpPr>
        <p:pic>
          <p:nvPicPr>
            <p:cNvPr id="633" name="Google Shape;633;p48"/>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634" name="Google Shape;634;p48"/>
            <p:cNvPicPr preferRelativeResize="0"/>
            <p:nvPr/>
          </p:nvPicPr>
          <p:blipFill rotWithShape="1">
            <a:blip r:embed="rId4">
              <a:alphaModFix/>
            </a:blip>
            <a:srcRect b="45800" l="20132" r="0" t="0"/>
            <a:stretch/>
          </p:blipFill>
          <p:spPr>
            <a:xfrm>
              <a:off x="8146473" y="0"/>
              <a:ext cx="4045527" cy="3716977"/>
            </a:xfrm>
            <a:prstGeom prst="rect">
              <a:avLst/>
            </a:prstGeom>
            <a:noFill/>
            <a:ln>
              <a:noFill/>
            </a:ln>
          </p:spPr>
        </p:pic>
        <p:sp>
          <p:nvSpPr>
            <p:cNvPr id="635" name="Google Shape;635;p48"/>
            <p:cNvSpPr/>
            <p:nvPr/>
          </p:nvSpPr>
          <p:spPr>
            <a:xfrm>
              <a:off x="-1" y="580571"/>
              <a:ext cx="12192000" cy="602923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6" name="Google Shape;636;p48"/>
            <p:cNvSpPr txBox="1"/>
            <p:nvPr/>
          </p:nvSpPr>
          <p:spPr>
            <a:xfrm>
              <a:off x="824054" y="181667"/>
              <a:ext cx="47844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b="1" sz="1800">
                <a:solidFill>
                  <a:srgbClr val="D8D8D8"/>
                </a:solidFill>
                <a:latin typeface="Arial"/>
                <a:ea typeface="Arial"/>
                <a:cs typeface="Arial"/>
                <a:sym typeface="Arial"/>
              </a:endParaRPr>
            </a:p>
          </p:txBody>
        </p:sp>
        <p:sp>
          <p:nvSpPr>
            <p:cNvPr id="637" name="Google Shape;637;p48"/>
            <p:cNvSpPr/>
            <p:nvPr/>
          </p:nvSpPr>
          <p:spPr>
            <a:xfrm>
              <a:off x="-1" y="18656"/>
              <a:ext cx="404949" cy="11570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8" name="Google Shape;638;p48"/>
            <p:cNvSpPr/>
            <p:nvPr/>
          </p:nvSpPr>
          <p:spPr>
            <a:xfrm>
              <a:off x="7720150" y="6609806"/>
              <a:ext cx="4471850" cy="2481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639" name="Google Shape;639;p48"/>
          <p:cNvGrpSpPr/>
          <p:nvPr/>
        </p:nvGrpSpPr>
        <p:grpSpPr>
          <a:xfrm>
            <a:off x="5345068" y="2484583"/>
            <a:ext cx="3722284" cy="2199421"/>
            <a:chOff x="4735398" y="1481356"/>
            <a:chExt cx="4243854" cy="2507605"/>
          </a:xfrm>
        </p:grpSpPr>
        <p:sp>
          <p:nvSpPr>
            <p:cNvPr id="640" name="Google Shape;640;p48"/>
            <p:cNvSpPr/>
            <p:nvPr/>
          </p:nvSpPr>
          <p:spPr>
            <a:xfrm>
              <a:off x="4735398" y="2909562"/>
              <a:ext cx="1078500" cy="1079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641" name="Google Shape;641;p48"/>
            <p:cNvSpPr/>
            <p:nvPr/>
          </p:nvSpPr>
          <p:spPr>
            <a:xfrm>
              <a:off x="5813699" y="1595102"/>
              <a:ext cx="2862758" cy="1079298"/>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642" name="Google Shape;642;p48"/>
            <p:cNvSpPr/>
            <p:nvPr/>
          </p:nvSpPr>
          <p:spPr>
            <a:xfrm>
              <a:off x="5957714" y="1695025"/>
              <a:ext cx="3021537" cy="1010173"/>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lang="zh-TW" sz="3200">
                  <a:solidFill>
                    <a:srgbClr val="7F7F7F"/>
                  </a:solidFill>
                </a:rPr>
                <a:t>↓100 Branchs</a:t>
              </a:r>
              <a:endParaRPr sz="3200">
                <a:solidFill>
                  <a:srgbClr val="7F7F7F"/>
                </a:solidFill>
              </a:endParaRPr>
            </a:p>
            <a:p>
              <a:pPr indent="0" lvl="0" marL="0" marR="0" rtl="0" algn="l">
                <a:lnSpc>
                  <a:spcPct val="130000"/>
                </a:lnSpc>
                <a:spcBef>
                  <a:spcPts val="0"/>
                </a:spcBef>
                <a:spcAft>
                  <a:spcPts val="0"/>
                </a:spcAft>
                <a:buNone/>
              </a:pPr>
              <a:r>
                <a:t/>
              </a:r>
              <a:endParaRPr sz="900">
                <a:solidFill>
                  <a:srgbClr val="7F7F7F"/>
                </a:solidFill>
                <a:latin typeface="Arial"/>
                <a:ea typeface="Arial"/>
                <a:cs typeface="Arial"/>
                <a:sym typeface="Arial"/>
              </a:endParaRPr>
            </a:p>
          </p:txBody>
        </p:sp>
        <p:sp>
          <p:nvSpPr>
            <p:cNvPr id="643" name="Google Shape;643;p48"/>
            <p:cNvSpPr/>
            <p:nvPr/>
          </p:nvSpPr>
          <p:spPr>
            <a:xfrm>
              <a:off x="4735455" y="1481356"/>
              <a:ext cx="1078500" cy="10794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644" name="Google Shape;644;p48"/>
            <p:cNvSpPr/>
            <p:nvPr/>
          </p:nvSpPr>
          <p:spPr>
            <a:xfrm>
              <a:off x="5813699" y="2822680"/>
              <a:ext cx="2862758" cy="1079298"/>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645" name="Google Shape;645;p48"/>
            <p:cNvSpPr/>
            <p:nvPr/>
          </p:nvSpPr>
          <p:spPr>
            <a:xfrm>
              <a:off x="5957714" y="2922602"/>
              <a:ext cx="3021538" cy="1010173"/>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t/>
              </a:r>
              <a:endParaRPr sz="900">
                <a:solidFill>
                  <a:srgbClr val="7F7F7F"/>
                </a:solidFill>
              </a:endParaRPr>
            </a:p>
            <a:p>
              <a:pPr indent="0" lvl="0" marL="0" rtl="0" algn="l">
                <a:lnSpc>
                  <a:spcPct val="130000"/>
                </a:lnSpc>
                <a:spcBef>
                  <a:spcPts val="0"/>
                </a:spcBef>
                <a:spcAft>
                  <a:spcPts val="0"/>
                </a:spcAft>
                <a:buClr>
                  <a:schemeClr val="dk1"/>
                </a:buClr>
                <a:buFont typeface="Arial"/>
                <a:buNone/>
              </a:pPr>
              <a:r>
                <a:rPr lang="zh-TW" sz="3200">
                  <a:solidFill>
                    <a:srgbClr val="7F7F7F"/>
                  </a:solidFill>
                </a:rPr>
                <a:t>↑100 Branchs</a:t>
              </a:r>
              <a:endParaRPr sz="3200">
                <a:solidFill>
                  <a:srgbClr val="7F7F7F"/>
                </a:solidFill>
              </a:endParaRPr>
            </a:p>
            <a:p>
              <a:pPr indent="0" lvl="0" marL="0" marR="0" rtl="0" algn="l">
                <a:lnSpc>
                  <a:spcPct val="130000"/>
                </a:lnSpc>
                <a:spcBef>
                  <a:spcPts val="0"/>
                </a:spcBef>
                <a:spcAft>
                  <a:spcPts val="0"/>
                </a:spcAft>
                <a:buNone/>
              </a:pPr>
              <a:r>
                <a:t/>
              </a:r>
              <a:endParaRPr sz="900">
                <a:solidFill>
                  <a:srgbClr val="7F7F7F"/>
                </a:solidFill>
              </a:endParaRPr>
            </a:p>
            <a:p>
              <a:pPr indent="0" lvl="0" marL="0" marR="0" rtl="0" algn="l">
                <a:lnSpc>
                  <a:spcPct val="130000"/>
                </a:lnSpc>
                <a:spcBef>
                  <a:spcPts val="0"/>
                </a:spcBef>
                <a:spcAft>
                  <a:spcPts val="0"/>
                </a:spcAft>
                <a:buNone/>
              </a:pPr>
              <a:r>
                <a:t/>
              </a:r>
              <a:endParaRPr sz="900">
                <a:solidFill>
                  <a:srgbClr val="7F7F7F"/>
                </a:solidFill>
                <a:latin typeface="Arial"/>
                <a:ea typeface="Arial"/>
                <a:cs typeface="Arial"/>
                <a:sym typeface="Arial"/>
              </a:endParaRPr>
            </a:p>
          </p:txBody>
        </p:sp>
      </p:grpSp>
      <p:sp>
        <p:nvSpPr>
          <p:cNvPr id="646" name="Google Shape;646;p48"/>
          <p:cNvSpPr txBox="1"/>
          <p:nvPr/>
        </p:nvSpPr>
        <p:spPr>
          <a:xfrm>
            <a:off x="945333" y="1071407"/>
            <a:ext cx="3069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TW" sz="2400">
                <a:solidFill>
                  <a:srgbClr val="3F3F3F"/>
                </a:solidFill>
                <a:latin typeface="Roboto Black"/>
                <a:ea typeface="Roboto Black"/>
                <a:cs typeface="Roboto Black"/>
                <a:sym typeface="Roboto Black"/>
              </a:rPr>
              <a:t>Market Shares</a:t>
            </a:r>
            <a:endParaRPr sz="2400">
              <a:solidFill>
                <a:srgbClr val="3F3F3F"/>
              </a:solidFill>
              <a:latin typeface="Roboto Black"/>
              <a:ea typeface="Roboto Black"/>
              <a:cs typeface="Roboto Black"/>
              <a:sym typeface="Roboto Black"/>
            </a:endParaRPr>
          </a:p>
        </p:txBody>
      </p:sp>
      <p:pic>
        <p:nvPicPr>
          <p:cNvPr id="647" name="Google Shape;647;p48"/>
          <p:cNvPicPr preferRelativeResize="0"/>
          <p:nvPr/>
        </p:nvPicPr>
        <p:blipFill>
          <a:blip r:embed="rId5">
            <a:alphaModFix/>
          </a:blip>
          <a:stretch>
            <a:fillRect/>
          </a:stretch>
        </p:blipFill>
        <p:spPr>
          <a:xfrm>
            <a:off x="121887" y="2001975"/>
            <a:ext cx="5020964" cy="2976300"/>
          </a:xfrm>
          <a:prstGeom prst="rect">
            <a:avLst/>
          </a:prstGeom>
          <a:noFill/>
          <a:ln>
            <a:noFill/>
          </a:ln>
        </p:spPr>
      </p:pic>
      <p:pic>
        <p:nvPicPr>
          <p:cNvPr id="648" name="Google Shape;648;p48"/>
          <p:cNvPicPr preferRelativeResize="0"/>
          <p:nvPr/>
        </p:nvPicPr>
        <p:blipFill>
          <a:blip r:embed="rId6">
            <a:alphaModFix/>
          </a:blip>
          <a:stretch>
            <a:fillRect/>
          </a:stretch>
        </p:blipFill>
        <p:spPr>
          <a:xfrm>
            <a:off x="3561250" y="697351"/>
            <a:ext cx="5020975" cy="897670"/>
          </a:xfrm>
          <a:prstGeom prst="rect">
            <a:avLst/>
          </a:prstGeom>
          <a:noFill/>
          <a:ln>
            <a:noFill/>
          </a:ln>
        </p:spPr>
      </p:pic>
      <p:cxnSp>
        <p:nvCxnSpPr>
          <p:cNvPr id="649" name="Google Shape;649;p48"/>
          <p:cNvCxnSpPr/>
          <p:nvPr/>
        </p:nvCxnSpPr>
        <p:spPr>
          <a:xfrm>
            <a:off x="694825" y="2529200"/>
            <a:ext cx="13800" cy="694800"/>
          </a:xfrm>
          <a:prstGeom prst="straightConnector1">
            <a:avLst/>
          </a:prstGeom>
          <a:noFill/>
          <a:ln cap="flat" cmpd="sng" w="9525">
            <a:solidFill>
              <a:srgbClr val="FF0000"/>
            </a:solidFill>
            <a:prstDash val="solid"/>
            <a:round/>
            <a:headEnd len="med" w="med" type="none"/>
            <a:tailEnd len="med" w="med" type="triangle"/>
          </a:ln>
        </p:spPr>
      </p:cxnSp>
      <p:cxnSp>
        <p:nvCxnSpPr>
          <p:cNvPr id="650" name="Google Shape;650;p48"/>
          <p:cNvCxnSpPr/>
          <p:nvPr/>
        </p:nvCxnSpPr>
        <p:spPr>
          <a:xfrm flipH="1" rot="10800000">
            <a:off x="4057825" y="3710525"/>
            <a:ext cx="13800" cy="750300"/>
          </a:xfrm>
          <a:prstGeom prst="straightConnector1">
            <a:avLst/>
          </a:prstGeom>
          <a:noFill/>
          <a:ln cap="flat" cmpd="sng" w="9525">
            <a:solidFill>
              <a:srgbClr val="FF0000"/>
            </a:solidFill>
            <a:prstDash val="solid"/>
            <a:round/>
            <a:headEnd len="med" w="med" type="none"/>
            <a:tailEnd len="med" w="med" type="triangle"/>
          </a:ln>
        </p:spPr>
      </p:cxnSp>
      <p:sp>
        <p:nvSpPr>
          <p:cNvPr id="651" name="Google Shape;651;p48"/>
          <p:cNvSpPr/>
          <p:nvPr/>
        </p:nvSpPr>
        <p:spPr>
          <a:xfrm>
            <a:off x="4558100" y="611450"/>
            <a:ext cx="472500" cy="983700"/>
          </a:xfrm>
          <a:prstGeom prst="rect">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8139500" y="611450"/>
            <a:ext cx="472500" cy="983700"/>
          </a:xfrm>
          <a:prstGeom prst="rect">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txBox="1"/>
          <p:nvPr/>
        </p:nvSpPr>
        <p:spPr>
          <a:xfrm>
            <a:off x="5496350" y="2724200"/>
            <a:ext cx="65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900">
                <a:solidFill>
                  <a:schemeClr val="lt1"/>
                </a:solidFill>
              </a:rPr>
              <a:t>759</a:t>
            </a:r>
            <a:endParaRPr sz="2300">
              <a:solidFill>
                <a:schemeClr val="lt1"/>
              </a:solidFill>
            </a:endParaRPr>
          </a:p>
        </p:txBody>
      </p:sp>
      <p:sp>
        <p:nvSpPr>
          <p:cNvPr id="654" name="Google Shape;654;p48"/>
          <p:cNvSpPr txBox="1"/>
          <p:nvPr/>
        </p:nvSpPr>
        <p:spPr>
          <a:xfrm>
            <a:off x="5496350" y="3983825"/>
            <a:ext cx="65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900">
                <a:solidFill>
                  <a:schemeClr val="lt1"/>
                </a:solidFill>
              </a:rPr>
              <a:t>360</a:t>
            </a:r>
            <a:endParaRPr sz="2300">
              <a:solidFill>
                <a:schemeClr val="lt1"/>
              </a:solidFill>
            </a:endParaRPr>
          </a:p>
        </p:txBody>
      </p:sp>
      <p:sp>
        <p:nvSpPr>
          <p:cNvPr id="655" name="Google Shape;655;p48"/>
          <p:cNvSpPr txBox="1"/>
          <p:nvPr/>
        </p:nvSpPr>
        <p:spPr>
          <a:xfrm>
            <a:off x="5395625" y="2006975"/>
            <a:ext cx="24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t>From </a:t>
            </a:r>
            <a:r>
              <a:rPr b="1" lang="zh-TW"/>
              <a:t>2016 to 2022</a:t>
            </a:r>
            <a:endParaRPr b="1"/>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49"/>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662" name="Google Shape;662;p49"/>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663" name="Google Shape;663;p49"/>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664" name="Google Shape;664;p49"/>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665" name="Google Shape;665;p49"/>
          <p:cNvGrpSpPr/>
          <p:nvPr/>
        </p:nvGrpSpPr>
        <p:grpSpPr>
          <a:xfrm>
            <a:off x="-1" y="13992"/>
            <a:ext cx="9143963" cy="5129508"/>
            <a:chOff x="-1" y="18656"/>
            <a:chExt cx="12191951" cy="6839344"/>
          </a:xfrm>
        </p:grpSpPr>
        <p:pic>
          <p:nvPicPr>
            <p:cNvPr id="666" name="Google Shape;666;p49"/>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667" name="Google Shape;667;p49"/>
            <p:cNvSpPr txBox="1"/>
            <p:nvPr/>
          </p:nvSpPr>
          <p:spPr>
            <a:xfrm>
              <a:off x="824068" y="181667"/>
              <a:ext cx="47301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sz="1800">
                <a:solidFill>
                  <a:srgbClr val="3F3F3F"/>
                </a:solidFill>
              </a:endParaRPr>
            </a:p>
          </p:txBody>
        </p:sp>
        <p:sp>
          <p:nvSpPr>
            <p:cNvPr id="668" name="Google Shape;668;p49"/>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9" name="Google Shape;669;p49"/>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pic>
        <p:nvPicPr>
          <p:cNvPr id="670" name="Google Shape;670;p49"/>
          <p:cNvPicPr preferRelativeResize="0"/>
          <p:nvPr/>
        </p:nvPicPr>
        <p:blipFill>
          <a:blip r:embed="rId7">
            <a:alphaModFix/>
          </a:blip>
          <a:stretch>
            <a:fillRect/>
          </a:stretch>
        </p:blipFill>
        <p:spPr>
          <a:xfrm>
            <a:off x="1749200" y="1649925"/>
            <a:ext cx="5482399" cy="3166826"/>
          </a:xfrm>
          <a:prstGeom prst="rect">
            <a:avLst/>
          </a:prstGeom>
          <a:noFill/>
          <a:ln>
            <a:noFill/>
          </a:ln>
        </p:spPr>
      </p:pic>
      <p:sp>
        <p:nvSpPr>
          <p:cNvPr id="671" name="Google Shape;671;p49"/>
          <p:cNvSpPr txBox="1"/>
          <p:nvPr/>
        </p:nvSpPr>
        <p:spPr>
          <a:xfrm>
            <a:off x="914400" y="1219200"/>
            <a:ext cx="7629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u="sng">
                <a:solidFill>
                  <a:schemeClr val="hlink"/>
                </a:solidFill>
                <a:hlinkClick r:id="rId8"/>
              </a:rPr>
              <a:t>https://public.tableau.com/app/profile/irenenelau/viz/2016-2022360759/sheet4?publish=yes</a:t>
            </a:r>
            <a:endParaRPr/>
          </a:p>
        </p:txBody>
      </p:sp>
      <p:sp>
        <p:nvSpPr>
          <p:cNvPr id="672" name="Google Shape;672;p49"/>
          <p:cNvSpPr txBox="1"/>
          <p:nvPr/>
        </p:nvSpPr>
        <p:spPr>
          <a:xfrm>
            <a:off x="990600" y="8382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TW" sz="1800"/>
              <a:t>Tableau Link:</a:t>
            </a:r>
            <a:endParaRPr b="1" sz="180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50"/>
          <p:cNvGrpSpPr/>
          <p:nvPr/>
        </p:nvGrpSpPr>
        <p:grpSpPr>
          <a:xfrm>
            <a:off x="-1" y="0"/>
            <a:ext cx="9144001" cy="5143500"/>
            <a:chOff x="-1" y="0"/>
            <a:chExt cx="12192001" cy="6857999"/>
          </a:xfrm>
        </p:grpSpPr>
        <p:pic>
          <p:nvPicPr>
            <p:cNvPr id="679" name="Google Shape;679;p50"/>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680" name="Google Shape;680;p50"/>
            <p:cNvPicPr preferRelativeResize="0"/>
            <p:nvPr/>
          </p:nvPicPr>
          <p:blipFill rotWithShape="1">
            <a:blip r:embed="rId4">
              <a:alphaModFix/>
            </a:blip>
            <a:srcRect b="45802" l="20134" r="0" t="0"/>
            <a:stretch/>
          </p:blipFill>
          <p:spPr>
            <a:xfrm>
              <a:off x="8146473" y="0"/>
              <a:ext cx="4045527" cy="3716978"/>
            </a:xfrm>
            <a:prstGeom prst="rect">
              <a:avLst/>
            </a:prstGeom>
            <a:noFill/>
            <a:ln>
              <a:noFill/>
            </a:ln>
          </p:spPr>
        </p:pic>
        <p:sp>
          <p:nvSpPr>
            <p:cNvPr id="681" name="Google Shape;681;p50"/>
            <p:cNvSpPr/>
            <p:nvPr/>
          </p:nvSpPr>
          <p:spPr>
            <a:xfrm>
              <a:off x="-1" y="580571"/>
              <a:ext cx="12192000" cy="60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2" name="Google Shape;682;p50"/>
            <p:cNvSpPr txBox="1"/>
            <p:nvPr/>
          </p:nvSpPr>
          <p:spPr>
            <a:xfrm>
              <a:off x="824055" y="181667"/>
              <a:ext cx="45864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b="1" sz="1800">
                <a:solidFill>
                  <a:srgbClr val="D8D8D8"/>
                </a:solidFill>
                <a:latin typeface="Arial"/>
                <a:ea typeface="Arial"/>
                <a:cs typeface="Arial"/>
                <a:sym typeface="Arial"/>
              </a:endParaRPr>
            </a:p>
          </p:txBody>
        </p:sp>
        <p:sp>
          <p:nvSpPr>
            <p:cNvPr id="683" name="Google Shape;683;p50"/>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4" name="Google Shape;684;p50"/>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685" name="Google Shape;685;p50"/>
          <p:cNvSpPr/>
          <p:nvPr/>
        </p:nvSpPr>
        <p:spPr>
          <a:xfrm>
            <a:off x="3849375" y="543925"/>
            <a:ext cx="1578600" cy="25641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FFFFFF"/>
              </a:solidFill>
              <a:latin typeface="Arial"/>
              <a:ea typeface="Arial"/>
              <a:cs typeface="Arial"/>
              <a:sym typeface="Arial"/>
            </a:endParaRPr>
          </a:p>
        </p:txBody>
      </p:sp>
      <p:sp>
        <p:nvSpPr>
          <p:cNvPr id="686" name="Google Shape;686;p50"/>
          <p:cNvSpPr/>
          <p:nvPr/>
        </p:nvSpPr>
        <p:spPr>
          <a:xfrm>
            <a:off x="509355" y="2297367"/>
            <a:ext cx="2198700" cy="262200"/>
          </a:xfrm>
          <a:prstGeom prst="rect">
            <a:avLst/>
          </a:pr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FFFFFF"/>
              </a:solidFill>
              <a:latin typeface="Arial"/>
              <a:ea typeface="Arial"/>
              <a:cs typeface="Arial"/>
              <a:sym typeface="Arial"/>
            </a:endParaRPr>
          </a:p>
        </p:txBody>
      </p:sp>
      <p:sp>
        <p:nvSpPr>
          <p:cNvPr id="687" name="Google Shape;687;p50"/>
          <p:cNvSpPr/>
          <p:nvPr/>
        </p:nvSpPr>
        <p:spPr>
          <a:xfrm>
            <a:off x="6346736" y="2297367"/>
            <a:ext cx="2198700" cy="262200"/>
          </a:xfrm>
          <a:prstGeom prst="rect">
            <a:avLst/>
          </a:pr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FFFFFF"/>
              </a:solidFill>
              <a:latin typeface="Arial"/>
              <a:ea typeface="Arial"/>
              <a:cs typeface="Arial"/>
              <a:sym typeface="Arial"/>
            </a:endParaRPr>
          </a:p>
        </p:txBody>
      </p:sp>
      <p:sp>
        <p:nvSpPr>
          <p:cNvPr id="688" name="Google Shape;688;p50"/>
          <p:cNvSpPr txBox="1"/>
          <p:nvPr/>
        </p:nvSpPr>
        <p:spPr>
          <a:xfrm>
            <a:off x="3804825" y="645525"/>
            <a:ext cx="1663800" cy="1824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zh-TW" sz="1900">
                <a:solidFill>
                  <a:schemeClr val="lt1"/>
                </a:solidFill>
              </a:rPr>
              <a:t>Profit </a:t>
            </a:r>
            <a:endParaRPr b="1" sz="1900">
              <a:solidFill>
                <a:schemeClr val="lt1"/>
              </a:solidFill>
            </a:endParaRPr>
          </a:p>
          <a:p>
            <a:pPr indent="0" lvl="0" marL="0" marR="0" rtl="0" algn="ctr">
              <a:spcBef>
                <a:spcPts val="0"/>
              </a:spcBef>
              <a:spcAft>
                <a:spcPts val="0"/>
              </a:spcAft>
              <a:buNone/>
            </a:pPr>
            <a:r>
              <a:rPr b="1" lang="zh-TW" sz="1900">
                <a:solidFill>
                  <a:schemeClr val="lt1"/>
                </a:solidFill>
              </a:rPr>
              <a:t>and Gross Margin of 360 and 759 from </a:t>
            </a:r>
            <a:endParaRPr b="1" sz="1900">
              <a:solidFill>
                <a:schemeClr val="lt1"/>
              </a:solidFill>
            </a:endParaRPr>
          </a:p>
          <a:p>
            <a:pPr indent="0" lvl="0" marL="0" marR="0" rtl="0" algn="ctr">
              <a:spcBef>
                <a:spcPts val="0"/>
              </a:spcBef>
              <a:spcAft>
                <a:spcPts val="0"/>
              </a:spcAft>
              <a:buNone/>
            </a:pPr>
            <a:r>
              <a:rPr b="1" lang="zh-TW" sz="1900">
                <a:solidFill>
                  <a:schemeClr val="lt1"/>
                </a:solidFill>
              </a:rPr>
              <a:t>2016 to 2022</a:t>
            </a:r>
            <a:endParaRPr sz="1900"/>
          </a:p>
        </p:txBody>
      </p:sp>
      <p:pic>
        <p:nvPicPr>
          <p:cNvPr id="689" name="Google Shape;689;p50"/>
          <p:cNvPicPr preferRelativeResize="0"/>
          <p:nvPr/>
        </p:nvPicPr>
        <p:blipFill rotWithShape="1">
          <a:blip r:embed="rId5">
            <a:alphaModFix/>
          </a:blip>
          <a:srcRect b="0" l="0" r="15768" t="0"/>
          <a:stretch/>
        </p:blipFill>
        <p:spPr>
          <a:xfrm>
            <a:off x="66950" y="883725"/>
            <a:ext cx="3782426" cy="2646501"/>
          </a:xfrm>
          <a:prstGeom prst="rect">
            <a:avLst/>
          </a:prstGeom>
          <a:noFill/>
          <a:ln>
            <a:noFill/>
          </a:ln>
        </p:spPr>
      </p:pic>
      <p:pic>
        <p:nvPicPr>
          <p:cNvPr id="690" name="Google Shape;690;p50"/>
          <p:cNvPicPr preferRelativeResize="0"/>
          <p:nvPr/>
        </p:nvPicPr>
        <p:blipFill rotWithShape="1">
          <a:blip r:embed="rId6">
            <a:alphaModFix/>
          </a:blip>
          <a:srcRect b="0" l="0" r="16156" t="0"/>
          <a:stretch/>
        </p:blipFill>
        <p:spPr>
          <a:xfrm>
            <a:off x="5427975" y="907350"/>
            <a:ext cx="3782426" cy="2505475"/>
          </a:xfrm>
          <a:prstGeom prst="rect">
            <a:avLst/>
          </a:prstGeom>
          <a:noFill/>
          <a:ln>
            <a:noFill/>
          </a:ln>
        </p:spPr>
      </p:pic>
      <p:pic>
        <p:nvPicPr>
          <p:cNvPr id="691" name="Google Shape;691;p50"/>
          <p:cNvPicPr preferRelativeResize="0"/>
          <p:nvPr/>
        </p:nvPicPr>
        <p:blipFill>
          <a:blip r:embed="rId7">
            <a:alphaModFix/>
          </a:blip>
          <a:stretch>
            <a:fillRect/>
          </a:stretch>
        </p:blipFill>
        <p:spPr>
          <a:xfrm>
            <a:off x="1669825" y="3525368"/>
            <a:ext cx="3782425" cy="1471307"/>
          </a:xfrm>
          <a:prstGeom prst="rect">
            <a:avLst/>
          </a:prstGeom>
          <a:noFill/>
          <a:ln>
            <a:noFill/>
          </a:ln>
        </p:spPr>
      </p:pic>
      <p:sp>
        <p:nvSpPr>
          <p:cNvPr id="692" name="Google Shape;692;p50"/>
          <p:cNvSpPr/>
          <p:nvPr/>
        </p:nvSpPr>
        <p:spPr>
          <a:xfrm>
            <a:off x="6154200" y="3752550"/>
            <a:ext cx="724190" cy="684509"/>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93" name="Google Shape;693;p50"/>
          <p:cNvSpPr txBox="1"/>
          <p:nvPr/>
        </p:nvSpPr>
        <p:spPr>
          <a:xfrm>
            <a:off x="6108000" y="3838575"/>
            <a:ext cx="833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sz="2200">
                <a:solidFill>
                  <a:schemeClr val="lt1"/>
                </a:solidFill>
              </a:rPr>
              <a:t>More</a:t>
            </a:r>
            <a:endParaRPr sz="2200">
              <a:solidFill>
                <a:schemeClr val="lt1"/>
              </a:solidFill>
            </a:endParaRPr>
          </a:p>
        </p:txBody>
      </p:sp>
      <p:sp>
        <p:nvSpPr>
          <p:cNvPr id="694" name="Google Shape;694;p50"/>
          <p:cNvSpPr/>
          <p:nvPr/>
        </p:nvSpPr>
        <p:spPr>
          <a:xfrm>
            <a:off x="6154200" y="4438350"/>
            <a:ext cx="724190" cy="684509"/>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95" name="Google Shape;695;p50"/>
          <p:cNvSpPr txBox="1"/>
          <p:nvPr/>
        </p:nvSpPr>
        <p:spPr>
          <a:xfrm>
            <a:off x="6108000" y="4524375"/>
            <a:ext cx="8331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sz="2200">
                <a:solidFill>
                  <a:schemeClr val="lt1"/>
                </a:solidFill>
              </a:rPr>
              <a:t>Less</a:t>
            </a:r>
            <a:endParaRPr sz="2200">
              <a:solidFill>
                <a:schemeClr val="lt1"/>
              </a:solidFill>
            </a:endParaRPr>
          </a:p>
        </p:txBody>
      </p:sp>
      <p:cxnSp>
        <p:nvCxnSpPr>
          <p:cNvPr id="696" name="Google Shape;696;p50"/>
          <p:cNvCxnSpPr/>
          <p:nvPr/>
        </p:nvCxnSpPr>
        <p:spPr>
          <a:xfrm flipH="1" rot="10800000">
            <a:off x="5503200" y="4785975"/>
            <a:ext cx="604800" cy="36300"/>
          </a:xfrm>
          <a:prstGeom prst="straightConnector1">
            <a:avLst/>
          </a:prstGeom>
          <a:noFill/>
          <a:ln cap="flat" cmpd="sng" w="9525">
            <a:solidFill>
              <a:schemeClr val="dk2"/>
            </a:solidFill>
            <a:prstDash val="solid"/>
            <a:round/>
            <a:headEnd len="med" w="med" type="none"/>
            <a:tailEnd len="med" w="med" type="triangle"/>
          </a:ln>
        </p:spPr>
      </p:cxnSp>
      <p:cxnSp>
        <p:nvCxnSpPr>
          <p:cNvPr id="697" name="Google Shape;697;p50"/>
          <p:cNvCxnSpPr/>
          <p:nvPr/>
        </p:nvCxnSpPr>
        <p:spPr>
          <a:xfrm flipH="1" rot="10800000">
            <a:off x="5503200" y="4100175"/>
            <a:ext cx="604800" cy="3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51"/>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704" name="Google Shape;704;p51"/>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705" name="Google Shape;705;p51"/>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706" name="Google Shape;706;p51"/>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707" name="Google Shape;707;p51"/>
          <p:cNvGrpSpPr/>
          <p:nvPr/>
        </p:nvGrpSpPr>
        <p:grpSpPr>
          <a:xfrm>
            <a:off x="-1" y="13992"/>
            <a:ext cx="9143963" cy="5129508"/>
            <a:chOff x="-1" y="18656"/>
            <a:chExt cx="12191951" cy="6839344"/>
          </a:xfrm>
        </p:grpSpPr>
        <p:pic>
          <p:nvPicPr>
            <p:cNvPr id="708" name="Google Shape;708;p51"/>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709" name="Google Shape;709;p51"/>
            <p:cNvSpPr txBox="1"/>
            <p:nvPr/>
          </p:nvSpPr>
          <p:spPr>
            <a:xfrm>
              <a:off x="824068" y="181667"/>
              <a:ext cx="47301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sz="1800">
                <a:solidFill>
                  <a:srgbClr val="3F3F3F"/>
                </a:solidFill>
              </a:endParaRPr>
            </a:p>
          </p:txBody>
        </p:sp>
        <p:sp>
          <p:nvSpPr>
            <p:cNvPr id="710" name="Google Shape;710;p51"/>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11" name="Google Shape;711;p51"/>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pic>
        <p:nvPicPr>
          <p:cNvPr id="712" name="Google Shape;712;p51"/>
          <p:cNvPicPr preferRelativeResize="0"/>
          <p:nvPr/>
        </p:nvPicPr>
        <p:blipFill>
          <a:blip r:embed="rId7">
            <a:alphaModFix/>
          </a:blip>
          <a:stretch>
            <a:fillRect/>
          </a:stretch>
        </p:blipFill>
        <p:spPr>
          <a:xfrm>
            <a:off x="384200" y="639251"/>
            <a:ext cx="8375577" cy="4253474"/>
          </a:xfrm>
          <a:prstGeom prst="rect">
            <a:avLst/>
          </a:prstGeom>
          <a:noFill/>
          <a:ln>
            <a:noFill/>
          </a:ln>
        </p:spPr>
      </p:pic>
      <p:sp>
        <p:nvSpPr>
          <p:cNvPr id="713" name="Google Shape;713;p51"/>
          <p:cNvSpPr txBox="1"/>
          <p:nvPr/>
        </p:nvSpPr>
        <p:spPr>
          <a:xfrm>
            <a:off x="2596025" y="3766000"/>
            <a:ext cx="62583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TW" sz="1700">
                <a:solidFill>
                  <a:schemeClr val="dk2"/>
                </a:solidFill>
              </a:rPr>
              <a:t>The average gross profit margins of both werearound </a:t>
            </a:r>
            <a:r>
              <a:rPr b="1" lang="zh-TW" sz="1700">
                <a:solidFill>
                  <a:srgbClr val="FF1616"/>
                </a:solidFill>
              </a:rPr>
              <a:t>30%</a:t>
            </a:r>
            <a:endParaRPr b="1" sz="1700">
              <a:solidFill>
                <a:srgbClr val="FF1616"/>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52"/>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720" name="Google Shape;720;p52"/>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721" name="Google Shape;721;p52"/>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722" name="Google Shape;722;p52"/>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723" name="Google Shape;723;p52"/>
          <p:cNvGrpSpPr/>
          <p:nvPr/>
        </p:nvGrpSpPr>
        <p:grpSpPr>
          <a:xfrm>
            <a:off x="-1" y="13992"/>
            <a:ext cx="9143963" cy="5129508"/>
            <a:chOff x="-1" y="18656"/>
            <a:chExt cx="12191951" cy="6839344"/>
          </a:xfrm>
        </p:grpSpPr>
        <p:pic>
          <p:nvPicPr>
            <p:cNvPr id="724" name="Google Shape;724;p52"/>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725" name="Google Shape;725;p52"/>
            <p:cNvSpPr txBox="1"/>
            <p:nvPr/>
          </p:nvSpPr>
          <p:spPr>
            <a:xfrm>
              <a:off x="824068" y="181667"/>
              <a:ext cx="4730100" cy="461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Tableau  &amp; Findings</a:t>
              </a:r>
              <a:endParaRPr sz="1800">
                <a:solidFill>
                  <a:srgbClr val="3F3F3F"/>
                </a:solidFill>
              </a:endParaRPr>
            </a:p>
          </p:txBody>
        </p:sp>
        <p:sp>
          <p:nvSpPr>
            <p:cNvPr id="726" name="Google Shape;726;p52"/>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7" name="Google Shape;727;p52"/>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pic>
        <p:nvPicPr>
          <p:cNvPr id="728" name="Google Shape;728;p52"/>
          <p:cNvPicPr preferRelativeResize="0"/>
          <p:nvPr/>
        </p:nvPicPr>
        <p:blipFill>
          <a:blip r:embed="rId7">
            <a:alphaModFix/>
          </a:blip>
          <a:stretch>
            <a:fillRect/>
          </a:stretch>
        </p:blipFill>
        <p:spPr>
          <a:xfrm>
            <a:off x="1629800" y="1362325"/>
            <a:ext cx="5832402" cy="3502849"/>
          </a:xfrm>
          <a:prstGeom prst="rect">
            <a:avLst/>
          </a:prstGeom>
          <a:noFill/>
          <a:ln>
            <a:noFill/>
          </a:ln>
        </p:spPr>
      </p:pic>
      <p:sp>
        <p:nvSpPr>
          <p:cNvPr id="729" name="Google Shape;729;p52"/>
          <p:cNvSpPr txBox="1"/>
          <p:nvPr/>
        </p:nvSpPr>
        <p:spPr>
          <a:xfrm>
            <a:off x="1066800" y="5334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TW" sz="1800"/>
              <a:t>Tableau Link:</a:t>
            </a:r>
            <a:endParaRPr b="1" sz="1800"/>
          </a:p>
        </p:txBody>
      </p:sp>
      <p:sp>
        <p:nvSpPr>
          <p:cNvPr id="730" name="Google Shape;730;p52"/>
          <p:cNvSpPr txBox="1"/>
          <p:nvPr/>
        </p:nvSpPr>
        <p:spPr>
          <a:xfrm>
            <a:off x="1524000" y="918900"/>
            <a:ext cx="6183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u="sng">
                <a:solidFill>
                  <a:schemeClr val="hlink"/>
                </a:solidFill>
                <a:hlinkClick r:id="rId8"/>
              </a:rPr>
              <a:t>https://public.tableau.com/app/profile/irenenelau/viz/759360/1?publish=yes</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53"/>
          <p:cNvGrpSpPr/>
          <p:nvPr/>
        </p:nvGrpSpPr>
        <p:grpSpPr>
          <a:xfrm>
            <a:off x="5" y="-4504"/>
            <a:ext cx="9144454" cy="5147747"/>
            <a:chOff x="170694" y="-580682"/>
            <a:chExt cx="3936146" cy="2215800"/>
          </a:xfrm>
        </p:grpSpPr>
        <p:sp>
          <p:nvSpPr>
            <p:cNvPr id="737" name="Google Shape;737;p53"/>
            <p:cNvSpPr/>
            <p:nvPr/>
          </p:nvSpPr>
          <p:spPr>
            <a:xfrm>
              <a:off x="1233863" y="177982"/>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8" name="Google Shape;738;p53"/>
            <p:cNvSpPr/>
            <p:nvPr/>
          </p:nvSpPr>
          <p:spPr>
            <a:xfrm flipH="1" rot="10800000">
              <a:off x="200258" y="602747"/>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9" name="Google Shape;739;p53"/>
            <p:cNvSpPr/>
            <p:nvPr/>
          </p:nvSpPr>
          <p:spPr>
            <a:xfrm>
              <a:off x="170694" y="-580682"/>
              <a:ext cx="3069000" cy="2215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0" name="Google Shape;740;p53"/>
            <p:cNvSpPr/>
            <p:nvPr/>
          </p:nvSpPr>
          <p:spPr>
            <a:xfrm>
              <a:off x="376965" y="178257"/>
              <a:ext cx="1036200" cy="779100"/>
            </a:xfrm>
            <a:prstGeom prst="parallelogram">
              <a:avLst>
                <a:gd fmla="val 4820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1" name="Google Shape;741;p53"/>
            <p:cNvSpPr txBox="1"/>
            <p:nvPr/>
          </p:nvSpPr>
          <p:spPr>
            <a:xfrm>
              <a:off x="613677" y="356239"/>
              <a:ext cx="546000" cy="32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4500">
                  <a:solidFill>
                    <a:srgbClr val="57A6AB"/>
                  </a:solidFill>
                </a:rPr>
                <a:t>05</a:t>
              </a:r>
              <a:endParaRPr sz="4500">
                <a:solidFill>
                  <a:srgbClr val="57A6AB"/>
                </a:solidFill>
                <a:latin typeface="Arial"/>
                <a:ea typeface="Arial"/>
                <a:cs typeface="Arial"/>
                <a:sym typeface="Arial"/>
              </a:endParaRPr>
            </a:p>
          </p:txBody>
        </p:sp>
        <p:sp>
          <p:nvSpPr>
            <p:cNvPr id="742" name="Google Shape;742;p53"/>
            <p:cNvSpPr/>
            <p:nvPr/>
          </p:nvSpPr>
          <p:spPr>
            <a:xfrm>
              <a:off x="3239840" y="-580682"/>
              <a:ext cx="867000" cy="22158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743" name="Google Shape;743;p53"/>
          <p:cNvSpPr txBox="1"/>
          <p:nvPr/>
        </p:nvSpPr>
        <p:spPr>
          <a:xfrm>
            <a:off x="2651450" y="2513750"/>
            <a:ext cx="4209600" cy="623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3600">
                <a:solidFill>
                  <a:srgbClr val="595959"/>
                </a:solidFill>
              </a:rPr>
              <a:t>Conclusion</a:t>
            </a:r>
            <a:endParaRPr b="1" sz="3600">
              <a:solidFill>
                <a:srgbClr val="595959"/>
              </a:solidFill>
            </a:endParaRPr>
          </a:p>
        </p:txBody>
      </p:sp>
      <p:sp>
        <p:nvSpPr>
          <p:cNvPr id="744" name="Google Shape;744;p53"/>
          <p:cNvSpPr/>
          <p:nvPr/>
        </p:nvSpPr>
        <p:spPr>
          <a:xfrm>
            <a:off x="5848697" y="1274815"/>
            <a:ext cx="2816100" cy="2622900"/>
          </a:xfrm>
          <a:prstGeom prst="rect">
            <a:avLst/>
          </a:prstGeom>
          <a:solidFill>
            <a:schemeClr val="lt1"/>
          </a:solidFill>
          <a:ln>
            <a:noFill/>
          </a:ln>
          <a:effectLst>
            <a:outerShdw blurRad="952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745" name="Google Shape;745;p53"/>
          <p:cNvGrpSpPr/>
          <p:nvPr/>
        </p:nvGrpSpPr>
        <p:grpSpPr>
          <a:xfrm>
            <a:off x="6314689" y="1595476"/>
            <a:ext cx="1884120" cy="1948104"/>
            <a:chOff x="-217964" y="0"/>
            <a:chExt cx="1311148" cy="1311148"/>
          </a:xfrm>
        </p:grpSpPr>
        <p:sp>
          <p:nvSpPr>
            <p:cNvPr id="746" name="Google Shape;746;p53"/>
            <p:cNvSpPr/>
            <p:nvPr/>
          </p:nvSpPr>
          <p:spPr>
            <a:xfrm>
              <a:off x="-217964" y="0"/>
              <a:ext cx="1311148" cy="1311148"/>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747" name="Google Shape;747;p53"/>
            <p:cNvPicPr preferRelativeResize="0"/>
            <p:nvPr/>
          </p:nvPicPr>
          <p:blipFill rotWithShape="1">
            <a:blip r:embed="rId3">
              <a:alphaModFix/>
            </a:blip>
            <a:srcRect b="0" l="0" r="0" t="0"/>
            <a:stretch/>
          </p:blipFill>
          <p:spPr>
            <a:xfrm>
              <a:off x="167039" y="256696"/>
              <a:ext cx="545133" cy="797085"/>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200"/>
                                        <p:tgtEl>
                                          <p:spTgt spid="743"/>
                                        </p:tgtEl>
                                      </p:cBhvr>
                                    </p:animEffect>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800"/>
                                        <p:tgtEl>
                                          <p:spTgt spid="7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pSp>
        <p:nvGrpSpPr>
          <p:cNvPr id="155" name="Google Shape;155;p27"/>
          <p:cNvGrpSpPr/>
          <p:nvPr/>
        </p:nvGrpSpPr>
        <p:grpSpPr>
          <a:xfrm>
            <a:off x="1" y="0"/>
            <a:ext cx="9143999" cy="5143500"/>
            <a:chOff x="1" y="0"/>
            <a:chExt cx="12191999" cy="6857999"/>
          </a:xfrm>
        </p:grpSpPr>
        <p:pic>
          <p:nvPicPr>
            <p:cNvPr id="156" name="Google Shape;156;p27"/>
            <p:cNvPicPr preferRelativeResize="0"/>
            <p:nvPr/>
          </p:nvPicPr>
          <p:blipFill rotWithShape="1">
            <a:blip r:embed="rId3">
              <a:alphaModFix/>
            </a:blip>
            <a:srcRect b="45800" l="20132" r="0" t="0"/>
            <a:stretch/>
          </p:blipFill>
          <p:spPr>
            <a:xfrm>
              <a:off x="8146473" y="0"/>
              <a:ext cx="4045527" cy="3716977"/>
            </a:xfrm>
            <a:prstGeom prst="rect">
              <a:avLst/>
            </a:prstGeom>
            <a:noFill/>
            <a:ln>
              <a:noFill/>
            </a:ln>
          </p:spPr>
        </p:pic>
        <p:pic>
          <p:nvPicPr>
            <p:cNvPr id="157" name="Google Shape;157;p27"/>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grpSp>
      <p:sp>
        <p:nvSpPr>
          <p:cNvPr id="158" name="Google Shape;158;p27"/>
          <p:cNvSpPr/>
          <p:nvPr/>
        </p:nvSpPr>
        <p:spPr>
          <a:xfrm>
            <a:off x="-151210" y="1730910"/>
            <a:ext cx="1895476" cy="1895476"/>
          </a:xfrm>
          <a:prstGeom prst="ellipse">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27"/>
          <p:cNvSpPr/>
          <p:nvPr/>
        </p:nvSpPr>
        <p:spPr>
          <a:xfrm>
            <a:off x="-668587" y="1147504"/>
            <a:ext cx="2352676" cy="2352676"/>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60" name="Google Shape;160;p27"/>
          <p:cNvGrpSpPr/>
          <p:nvPr/>
        </p:nvGrpSpPr>
        <p:grpSpPr>
          <a:xfrm>
            <a:off x="2760989" y="995477"/>
            <a:ext cx="520322" cy="505426"/>
            <a:chOff x="860271" y="1518068"/>
            <a:chExt cx="493370" cy="479245"/>
          </a:xfrm>
        </p:grpSpPr>
        <p:sp>
          <p:nvSpPr>
            <p:cNvPr id="161" name="Google Shape;161;p27"/>
            <p:cNvSpPr/>
            <p:nvPr/>
          </p:nvSpPr>
          <p:spPr>
            <a:xfrm>
              <a:off x="860271" y="1518068"/>
              <a:ext cx="493370" cy="479245"/>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t/>
              </a:r>
              <a:endParaRPr b="0" i="0" sz="600" u="none" cap="none" strike="noStrike">
                <a:solidFill>
                  <a:schemeClr val="lt1"/>
                </a:solidFill>
                <a:latin typeface="Arial"/>
                <a:ea typeface="Arial"/>
                <a:cs typeface="Arial"/>
                <a:sym typeface="Arial"/>
              </a:endParaRPr>
            </a:p>
          </p:txBody>
        </p:sp>
        <p:sp>
          <p:nvSpPr>
            <p:cNvPr id="162" name="Google Shape;162;p27"/>
            <p:cNvSpPr/>
            <p:nvPr/>
          </p:nvSpPr>
          <p:spPr>
            <a:xfrm>
              <a:off x="997419" y="1671965"/>
              <a:ext cx="219075" cy="171450"/>
            </a:xfrm>
            <a:custGeom>
              <a:rect b="b" l="l" r="r" t="t"/>
              <a:pathLst>
                <a:path extrusionOk="0" h="50" w="64">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lt1"/>
            </a:solidFill>
            <a:ln>
              <a:noFill/>
            </a:ln>
          </p:spPr>
          <p:txBody>
            <a:bodyPr anchorCtr="0" anchor="t" bIns="48200" lIns="96425" spcFirstLastPara="1" rIns="96425" wrap="square" tIns="48200">
              <a:noAutofit/>
            </a:bodyPr>
            <a:lstStyle/>
            <a:p>
              <a:pPr indent="0" lvl="0" marL="0" marR="0" rtl="0" algn="l">
                <a:lnSpc>
                  <a:spcPct val="150000"/>
                </a:lnSpc>
                <a:spcBef>
                  <a:spcPts val="0"/>
                </a:spcBef>
                <a:spcAft>
                  <a:spcPts val="0"/>
                </a:spcAft>
                <a:buNone/>
              </a:pPr>
              <a:r>
                <a:t/>
              </a:r>
              <a:endParaRPr b="0" i="0" sz="600" u="none" cap="none" strike="noStrike">
                <a:solidFill>
                  <a:schemeClr val="dk1"/>
                </a:solidFill>
                <a:latin typeface="Arial"/>
                <a:ea typeface="Arial"/>
                <a:cs typeface="Arial"/>
                <a:sym typeface="Arial"/>
              </a:endParaRPr>
            </a:p>
          </p:txBody>
        </p:sp>
      </p:grpSp>
      <p:grpSp>
        <p:nvGrpSpPr>
          <p:cNvPr id="163" name="Google Shape;163;p27"/>
          <p:cNvGrpSpPr/>
          <p:nvPr/>
        </p:nvGrpSpPr>
        <p:grpSpPr>
          <a:xfrm>
            <a:off x="2739778" y="1826591"/>
            <a:ext cx="520322" cy="505426"/>
            <a:chOff x="840159" y="2185414"/>
            <a:chExt cx="493370" cy="479245"/>
          </a:xfrm>
        </p:grpSpPr>
        <p:sp>
          <p:nvSpPr>
            <p:cNvPr id="164" name="Google Shape;164;p27"/>
            <p:cNvSpPr/>
            <p:nvPr/>
          </p:nvSpPr>
          <p:spPr>
            <a:xfrm>
              <a:off x="840159" y="2185414"/>
              <a:ext cx="493370" cy="479245"/>
            </a:xfrm>
            <a:prstGeom prst="roundRect">
              <a:avLst>
                <a:gd fmla="val 16667"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t/>
              </a:r>
              <a:endParaRPr b="0" i="0" sz="600" u="none" cap="none" strike="noStrike">
                <a:solidFill>
                  <a:schemeClr val="lt1"/>
                </a:solidFill>
                <a:latin typeface="Arial"/>
                <a:ea typeface="Arial"/>
                <a:cs typeface="Arial"/>
                <a:sym typeface="Arial"/>
              </a:endParaRPr>
            </a:p>
          </p:txBody>
        </p:sp>
        <p:sp>
          <p:nvSpPr>
            <p:cNvPr id="165" name="Google Shape;165;p27"/>
            <p:cNvSpPr/>
            <p:nvPr/>
          </p:nvSpPr>
          <p:spPr>
            <a:xfrm>
              <a:off x="971750" y="2314705"/>
              <a:ext cx="230188" cy="220663"/>
            </a:xfrm>
            <a:custGeom>
              <a:rect b="b" l="l" r="r" t="t"/>
              <a:pathLst>
                <a:path extrusionOk="0" h="64" w="67">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lt1"/>
            </a:solidFill>
            <a:ln>
              <a:noFill/>
            </a:ln>
          </p:spPr>
          <p:txBody>
            <a:bodyPr anchorCtr="0" anchor="t" bIns="48200" lIns="96425" spcFirstLastPara="1" rIns="96425" wrap="square" tIns="48200">
              <a:noAutofit/>
            </a:bodyPr>
            <a:lstStyle/>
            <a:p>
              <a:pPr indent="0" lvl="0" marL="0" marR="0" rtl="0" algn="l">
                <a:lnSpc>
                  <a:spcPct val="150000"/>
                </a:lnSpc>
                <a:spcBef>
                  <a:spcPts val="0"/>
                </a:spcBef>
                <a:spcAft>
                  <a:spcPts val="0"/>
                </a:spcAft>
                <a:buNone/>
              </a:pPr>
              <a:r>
                <a:t/>
              </a:r>
              <a:endParaRPr b="0" i="0" sz="600" u="none" cap="none" strike="noStrike">
                <a:solidFill>
                  <a:schemeClr val="dk1"/>
                </a:solidFill>
                <a:latin typeface="Arial"/>
                <a:ea typeface="Arial"/>
                <a:cs typeface="Arial"/>
                <a:sym typeface="Arial"/>
              </a:endParaRPr>
            </a:p>
          </p:txBody>
        </p:sp>
      </p:grpSp>
      <p:grpSp>
        <p:nvGrpSpPr>
          <p:cNvPr id="166" name="Google Shape;166;p27"/>
          <p:cNvGrpSpPr/>
          <p:nvPr/>
        </p:nvGrpSpPr>
        <p:grpSpPr>
          <a:xfrm>
            <a:off x="2739778" y="2628089"/>
            <a:ext cx="520322" cy="505426"/>
            <a:chOff x="840159" y="2852760"/>
            <a:chExt cx="493370" cy="479245"/>
          </a:xfrm>
        </p:grpSpPr>
        <p:sp>
          <p:nvSpPr>
            <p:cNvPr id="167" name="Google Shape;167;p27"/>
            <p:cNvSpPr/>
            <p:nvPr/>
          </p:nvSpPr>
          <p:spPr>
            <a:xfrm>
              <a:off x="840159" y="2852760"/>
              <a:ext cx="493370" cy="479245"/>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t/>
              </a:r>
              <a:endParaRPr b="0" i="0" sz="600" u="none" cap="none" strike="noStrike">
                <a:solidFill>
                  <a:schemeClr val="lt1"/>
                </a:solidFill>
                <a:latin typeface="Arial"/>
                <a:ea typeface="Arial"/>
                <a:cs typeface="Arial"/>
                <a:sym typeface="Arial"/>
              </a:endParaRPr>
            </a:p>
          </p:txBody>
        </p:sp>
        <p:sp>
          <p:nvSpPr>
            <p:cNvPr id="168" name="Google Shape;168;p27"/>
            <p:cNvSpPr/>
            <p:nvPr/>
          </p:nvSpPr>
          <p:spPr>
            <a:xfrm>
              <a:off x="955869" y="2990792"/>
              <a:ext cx="261950" cy="203180"/>
            </a:xfrm>
            <a:custGeom>
              <a:rect b="b" l="l" r="r" t="t"/>
              <a:pathLst>
                <a:path extrusionOk="0" h="56" w="72">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lt1"/>
            </a:solidFill>
            <a:ln>
              <a:noFill/>
            </a:ln>
          </p:spPr>
          <p:txBody>
            <a:bodyPr anchorCtr="0" anchor="t" bIns="48200" lIns="96425" spcFirstLastPara="1" rIns="96425" wrap="square" tIns="48200">
              <a:noAutofit/>
            </a:bodyPr>
            <a:lstStyle/>
            <a:p>
              <a:pPr indent="0" lvl="0" marL="0" marR="0" rtl="0" algn="l">
                <a:lnSpc>
                  <a:spcPct val="150000"/>
                </a:lnSpc>
                <a:spcBef>
                  <a:spcPts val="0"/>
                </a:spcBef>
                <a:spcAft>
                  <a:spcPts val="0"/>
                </a:spcAft>
                <a:buNone/>
              </a:pPr>
              <a:r>
                <a:t/>
              </a:r>
              <a:endParaRPr b="0" i="0" sz="600" u="none" cap="none" strike="noStrike">
                <a:solidFill>
                  <a:schemeClr val="dk1"/>
                </a:solidFill>
                <a:latin typeface="Arial"/>
                <a:ea typeface="Arial"/>
                <a:cs typeface="Arial"/>
                <a:sym typeface="Arial"/>
              </a:endParaRPr>
            </a:p>
          </p:txBody>
        </p:sp>
      </p:grpSp>
      <p:grpSp>
        <p:nvGrpSpPr>
          <p:cNvPr id="169" name="Google Shape;169;p27"/>
          <p:cNvGrpSpPr/>
          <p:nvPr/>
        </p:nvGrpSpPr>
        <p:grpSpPr>
          <a:xfrm>
            <a:off x="2739301" y="3471974"/>
            <a:ext cx="520322" cy="505426"/>
            <a:chOff x="839707" y="3520106"/>
            <a:chExt cx="493370" cy="479245"/>
          </a:xfrm>
        </p:grpSpPr>
        <p:sp>
          <p:nvSpPr>
            <p:cNvPr id="170" name="Google Shape;170;p27"/>
            <p:cNvSpPr/>
            <p:nvPr/>
          </p:nvSpPr>
          <p:spPr>
            <a:xfrm>
              <a:off x="839707" y="3520106"/>
              <a:ext cx="493370" cy="479245"/>
            </a:xfrm>
            <a:prstGeom prst="roundRect">
              <a:avLst>
                <a:gd fmla="val 16667" name="adj"/>
              </a:avLst>
            </a:prstGeom>
            <a:solidFill>
              <a:schemeClr val="accent2"/>
            </a:solidFill>
            <a:ln>
              <a:noFill/>
            </a:ln>
          </p:spPr>
          <p:txBody>
            <a:bodyPr anchorCtr="0" anchor="ctr" bIns="96425" lIns="68575" spcFirstLastPara="1" rIns="68575" wrap="square" tIns="34275">
              <a:noAutofit/>
            </a:bodyPr>
            <a:lstStyle/>
            <a:p>
              <a:pPr indent="0" lvl="0" marL="0" marR="0" rtl="0" algn="ctr">
                <a:lnSpc>
                  <a:spcPct val="150000"/>
                </a:lnSpc>
                <a:spcBef>
                  <a:spcPts val="0"/>
                </a:spcBef>
                <a:spcAft>
                  <a:spcPts val="0"/>
                </a:spcAft>
                <a:buNone/>
              </a:pPr>
              <a:r>
                <a:t/>
              </a:r>
              <a:endParaRPr b="0" i="0" sz="600" u="none" cap="none" strike="noStrike">
                <a:solidFill>
                  <a:schemeClr val="lt1"/>
                </a:solidFill>
                <a:latin typeface="Arial"/>
                <a:ea typeface="Arial"/>
                <a:cs typeface="Arial"/>
                <a:sym typeface="Arial"/>
              </a:endParaRPr>
            </a:p>
          </p:txBody>
        </p:sp>
        <p:sp>
          <p:nvSpPr>
            <p:cNvPr id="171" name="Google Shape;171;p27"/>
            <p:cNvSpPr/>
            <p:nvPr/>
          </p:nvSpPr>
          <p:spPr>
            <a:xfrm>
              <a:off x="955869" y="3638690"/>
              <a:ext cx="261950" cy="242077"/>
            </a:xfrm>
            <a:custGeom>
              <a:rect b="b" l="l" r="r" t="t"/>
              <a:pathLst>
                <a:path extrusionOk="0" h="62" w="67">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lt1"/>
            </a:solidFill>
            <a:ln>
              <a:noFill/>
            </a:ln>
          </p:spPr>
          <p:txBody>
            <a:bodyPr anchorCtr="0" anchor="t" bIns="48200" lIns="96425" spcFirstLastPara="1" rIns="96425" wrap="square" tIns="48200">
              <a:noAutofit/>
            </a:bodyPr>
            <a:lstStyle/>
            <a:p>
              <a:pPr indent="0" lvl="0" marL="0" marR="0" rtl="0" algn="l">
                <a:lnSpc>
                  <a:spcPct val="150000"/>
                </a:lnSpc>
                <a:spcBef>
                  <a:spcPts val="0"/>
                </a:spcBef>
                <a:spcAft>
                  <a:spcPts val="0"/>
                </a:spcAft>
                <a:buNone/>
              </a:pPr>
              <a:r>
                <a:t/>
              </a:r>
              <a:endParaRPr b="0" i="0" sz="600" u="none" cap="none" strike="noStrike">
                <a:solidFill>
                  <a:schemeClr val="dk1"/>
                </a:solidFill>
                <a:latin typeface="Arial"/>
                <a:ea typeface="Arial"/>
                <a:cs typeface="Arial"/>
                <a:sym typeface="Arial"/>
              </a:endParaRPr>
            </a:p>
          </p:txBody>
        </p:sp>
      </p:grpSp>
      <p:sp>
        <p:nvSpPr>
          <p:cNvPr id="172" name="Google Shape;172;p27"/>
          <p:cNvSpPr/>
          <p:nvPr/>
        </p:nvSpPr>
        <p:spPr>
          <a:xfrm>
            <a:off x="3425952" y="995477"/>
            <a:ext cx="1807607"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3F3F3F"/>
              </a:buClr>
              <a:buSzPts val="2400"/>
              <a:buFont typeface="Arial"/>
              <a:buNone/>
            </a:pPr>
            <a:r>
              <a:rPr b="0" i="1" lang="zh-TW" sz="2400" u="none" cap="none" strike="noStrike">
                <a:solidFill>
                  <a:srgbClr val="3F3F3F"/>
                </a:solidFill>
                <a:latin typeface="Arial"/>
                <a:ea typeface="Arial"/>
                <a:cs typeface="Arial"/>
                <a:sym typeface="Arial"/>
              </a:rPr>
              <a:t>PART 01</a:t>
            </a:r>
            <a:endParaRPr b="0" i="1" sz="2400" u="none" cap="none" strike="noStrike">
              <a:solidFill>
                <a:srgbClr val="3F3F3F"/>
              </a:solidFill>
              <a:latin typeface="Arial"/>
              <a:ea typeface="Arial"/>
              <a:cs typeface="Arial"/>
              <a:sym typeface="Arial"/>
            </a:endParaRPr>
          </a:p>
        </p:txBody>
      </p:sp>
      <p:sp>
        <p:nvSpPr>
          <p:cNvPr id="173" name="Google Shape;173;p27"/>
          <p:cNvSpPr/>
          <p:nvPr/>
        </p:nvSpPr>
        <p:spPr>
          <a:xfrm>
            <a:off x="3425952" y="1860013"/>
            <a:ext cx="1807607"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3F3F3F"/>
              </a:buClr>
              <a:buSzPts val="2400"/>
              <a:buFont typeface="Arial"/>
              <a:buNone/>
            </a:pPr>
            <a:r>
              <a:rPr b="0" i="1" lang="zh-TW" sz="2400" u="none" cap="none" strike="noStrike">
                <a:solidFill>
                  <a:srgbClr val="3F3F3F"/>
                </a:solidFill>
                <a:latin typeface="Arial"/>
                <a:ea typeface="Arial"/>
                <a:cs typeface="Arial"/>
                <a:sym typeface="Arial"/>
              </a:rPr>
              <a:t>PART 02</a:t>
            </a:r>
            <a:endParaRPr b="0" i="1" sz="2400" u="none" cap="none" strike="noStrike">
              <a:solidFill>
                <a:srgbClr val="3F3F3F"/>
              </a:solidFill>
              <a:latin typeface="Arial"/>
              <a:ea typeface="Arial"/>
              <a:cs typeface="Arial"/>
              <a:sym typeface="Arial"/>
            </a:endParaRPr>
          </a:p>
        </p:txBody>
      </p:sp>
      <p:sp>
        <p:nvSpPr>
          <p:cNvPr id="174" name="Google Shape;174;p27"/>
          <p:cNvSpPr/>
          <p:nvPr/>
        </p:nvSpPr>
        <p:spPr>
          <a:xfrm>
            <a:off x="3425952" y="2661511"/>
            <a:ext cx="1807607"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3F3F3F"/>
              </a:buClr>
              <a:buSzPts val="2400"/>
              <a:buFont typeface="Arial"/>
              <a:buNone/>
            </a:pPr>
            <a:r>
              <a:rPr b="0" i="1" lang="zh-TW" sz="2400" u="none" cap="none" strike="noStrike">
                <a:solidFill>
                  <a:srgbClr val="3F3F3F"/>
                </a:solidFill>
                <a:latin typeface="Arial"/>
                <a:ea typeface="Arial"/>
                <a:cs typeface="Arial"/>
                <a:sym typeface="Arial"/>
              </a:rPr>
              <a:t>PART 03</a:t>
            </a:r>
            <a:endParaRPr b="0" i="1" sz="2400" u="none" cap="none" strike="noStrike">
              <a:solidFill>
                <a:srgbClr val="3F3F3F"/>
              </a:solidFill>
              <a:latin typeface="Arial"/>
              <a:ea typeface="Arial"/>
              <a:cs typeface="Arial"/>
              <a:sym typeface="Arial"/>
            </a:endParaRPr>
          </a:p>
        </p:txBody>
      </p:sp>
      <p:sp>
        <p:nvSpPr>
          <p:cNvPr id="175" name="Google Shape;175;p27"/>
          <p:cNvSpPr/>
          <p:nvPr/>
        </p:nvSpPr>
        <p:spPr>
          <a:xfrm>
            <a:off x="3425952" y="3505396"/>
            <a:ext cx="1807607" cy="4385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3F3F3F"/>
              </a:buClr>
              <a:buSzPts val="2400"/>
              <a:buFont typeface="Arial"/>
              <a:buNone/>
            </a:pPr>
            <a:r>
              <a:rPr b="0" i="1" lang="zh-TW" sz="2400" u="none" cap="none" strike="noStrike">
                <a:solidFill>
                  <a:srgbClr val="3F3F3F"/>
                </a:solidFill>
                <a:latin typeface="Arial"/>
                <a:ea typeface="Arial"/>
                <a:cs typeface="Arial"/>
                <a:sym typeface="Arial"/>
              </a:rPr>
              <a:t>PART 04</a:t>
            </a:r>
            <a:endParaRPr b="0" i="1" sz="2400" u="none" cap="none" strike="noStrike">
              <a:solidFill>
                <a:srgbClr val="3F3F3F"/>
              </a:solidFill>
              <a:latin typeface="Arial"/>
              <a:ea typeface="Arial"/>
              <a:cs typeface="Arial"/>
              <a:sym typeface="Arial"/>
            </a:endParaRPr>
          </a:p>
        </p:txBody>
      </p:sp>
      <p:sp>
        <p:nvSpPr>
          <p:cNvPr id="176" name="Google Shape;176;p27"/>
          <p:cNvSpPr txBox="1"/>
          <p:nvPr/>
        </p:nvSpPr>
        <p:spPr>
          <a:xfrm>
            <a:off x="5233575" y="1889525"/>
            <a:ext cx="3496200" cy="36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zh-TW" sz="2000">
                <a:solidFill>
                  <a:srgbClr val="595959"/>
                </a:solidFill>
              </a:rPr>
              <a:t>Company Background</a:t>
            </a:r>
            <a:endParaRPr sz="2000"/>
          </a:p>
        </p:txBody>
      </p:sp>
      <p:sp>
        <p:nvSpPr>
          <p:cNvPr id="177" name="Google Shape;177;p27"/>
          <p:cNvSpPr txBox="1"/>
          <p:nvPr/>
        </p:nvSpPr>
        <p:spPr>
          <a:xfrm>
            <a:off x="5233568" y="2692600"/>
            <a:ext cx="2652600" cy="36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zh-TW" sz="2000">
                <a:solidFill>
                  <a:srgbClr val="595959"/>
                </a:solidFill>
              </a:rPr>
              <a:t>EDA (Web Scraping)</a:t>
            </a:r>
            <a:endParaRPr sz="2000"/>
          </a:p>
        </p:txBody>
      </p:sp>
      <p:sp>
        <p:nvSpPr>
          <p:cNvPr id="178" name="Google Shape;178;p27"/>
          <p:cNvSpPr txBox="1"/>
          <p:nvPr/>
        </p:nvSpPr>
        <p:spPr>
          <a:xfrm>
            <a:off x="5254899" y="3505600"/>
            <a:ext cx="2956200" cy="36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zh-TW" sz="2000">
                <a:solidFill>
                  <a:srgbClr val="595959"/>
                </a:solidFill>
              </a:rPr>
              <a:t>Tableau &amp; Findings</a:t>
            </a:r>
            <a:endParaRPr sz="2000"/>
          </a:p>
        </p:txBody>
      </p:sp>
      <p:sp>
        <p:nvSpPr>
          <p:cNvPr id="179" name="Google Shape;179;p27"/>
          <p:cNvSpPr/>
          <p:nvPr/>
        </p:nvSpPr>
        <p:spPr>
          <a:xfrm>
            <a:off x="8211078" y="669299"/>
            <a:ext cx="932922" cy="3804902"/>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80" name="Google Shape;180;p27"/>
          <p:cNvSpPr txBox="1"/>
          <p:nvPr/>
        </p:nvSpPr>
        <p:spPr>
          <a:xfrm>
            <a:off x="3281311" y="244444"/>
            <a:ext cx="147854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zh-TW" sz="900" u="none" cap="none" strike="noStrike">
                <a:solidFill>
                  <a:srgbClr val="FFFFFF"/>
                </a:solidFill>
                <a:latin typeface="Arial"/>
                <a:ea typeface="Arial"/>
                <a:cs typeface="Arial"/>
                <a:sym typeface="Arial"/>
              </a:rPr>
              <a:t>https://www.ypppt.com/</a:t>
            </a:r>
            <a:endParaRPr sz="900">
              <a:solidFill>
                <a:srgbClr val="FFFFFF"/>
              </a:solidFill>
              <a:latin typeface="Arial"/>
              <a:ea typeface="Arial"/>
              <a:cs typeface="Arial"/>
              <a:sym typeface="Arial"/>
            </a:endParaRPr>
          </a:p>
        </p:txBody>
      </p:sp>
      <p:sp>
        <p:nvSpPr>
          <p:cNvPr id="181" name="Google Shape;181;p27"/>
          <p:cNvSpPr txBox="1"/>
          <p:nvPr/>
        </p:nvSpPr>
        <p:spPr>
          <a:xfrm>
            <a:off x="0" y="1860025"/>
            <a:ext cx="174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400">
                <a:solidFill>
                  <a:srgbClr val="FEFEFF"/>
                </a:solidFill>
              </a:rPr>
              <a:t>Catalogue</a:t>
            </a:r>
            <a:endParaRPr sz="2400"/>
          </a:p>
        </p:txBody>
      </p:sp>
      <p:grpSp>
        <p:nvGrpSpPr>
          <p:cNvPr id="182" name="Google Shape;182;p27"/>
          <p:cNvGrpSpPr/>
          <p:nvPr/>
        </p:nvGrpSpPr>
        <p:grpSpPr>
          <a:xfrm>
            <a:off x="2760902" y="4239533"/>
            <a:ext cx="520445" cy="505259"/>
            <a:chOff x="860271" y="1518068"/>
            <a:chExt cx="493500" cy="479100"/>
          </a:xfrm>
        </p:grpSpPr>
        <p:sp>
          <p:nvSpPr>
            <p:cNvPr id="183" name="Google Shape;183;p27"/>
            <p:cNvSpPr/>
            <p:nvPr/>
          </p:nvSpPr>
          <p:spPr>
            <a:xfrm>
              <a:off x="860271" y="1518068"/>
              <a:ext cx="493500" cy="4791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t/>
              </a:r>
              <a:endParaRPr b="0" i="0" sz="600" u="none" cap="none" strike="noStrike">
                <a:solidFill>
                  <a:schemeClr val="lt1"/>
                </a:solidFill>
                <a:latin typeface="Arial"/>
                <a:ea typeface="Arial"/>
                <a:cs typeface="Arial"/>
                <a:sym typeface="Arial"/>
              </a:endParaRPr>
            </a:p>
          </p:txBody>
        </p:sp>
        <p:sp>
          <p:nvSpPr>
            <p:cNvPr id="184" name="Google Shape;184;p27"/>
            <p:cNvSpPr/>
            <p:nvPr/>
          </p:nvSpPr>
          <p:spPr>
            <a:xfrm>
              <a:off x="997419" y="1671965"/>
              <a:ext cx="219075" cy="171450"/>
            </a:xfrm>
            <a:custGeom>
              <a:rect b="b" l="l" r="r" t="t"/>
              <a:pathLst>
                <a:path extrusionOk="0" h="50" w="64">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lt1"/>
            </a:solidFill>
            <a:ln>
              <a:noFill/>
            </a:ln>
          </p:spPr>
          <p:txBody>
            <a:bodyPr anchorCtr="0" anchor="t" bIns="48200" lIns="96425" spcFirstLastPara="1" rIns="96425" wrap="square" tIns="48200">
              <a:noAutofit/>
            </a:bodyPr>
            <a:lstStyle/>
            <a:p>
              <a:pPr indent="0" lvl="0" marL="0" marR="0" rtl="0" algn="l">
                <a:lnSpc>
                  <a:spcPct val="150000"/>
                </a:lnSpc>
                <a:spcBef>
                  <a:spcPts val="0"/>
                </a:spcBef>
                <a:spcAft>
                  <a:spcPts val="0"/>
                </a:spcAft>
                <a:buNone/>
              </a:pPr>
              <a:r>
                <a:t/>
              </a:r>
              <a:endParaRPr b="0" i="0" sz="600" u="none" cap="none" strike="noStrike">
                <a:solidFill>
                  <a:schemeClr val="dk1"/>
                </a:solidFill>
                <a:latin typeface="Arial"/>
                <a:ea typeface="Arial"/>
                <a:cs typeface="Arial"/>
                <a:sym typeface="Arial"/>
              </a:endParaRPr>
            </a:p>
          </p:txBody>
        </p:sp>
      </p:grpSp>
      <p:sp>
        <p:nvSpPr>
          <p:cNvPr id="185" name="Google Shape;185;p27"/>
          <p:cNvSpPr/>
          <p:nvPr/>
        </p:nvSpPr>
        <p:spPr>
          <a:xfrm>
            <a:off x="3440727" y="4273077"/>
            <a:ext cx="18075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3F3F3F"/>
              </a:buClr>
              <a:buSzPts val="2400"/>
              <a:buFont typeface="Arial"/>
              <a:buNone/>
            </a:pPr>
            <a:r>
              <a:rPr b="0" i="1" lang="zh-TW" sz="2400" u="none" cap="none" strike="noStrike">
                <a:solidFill>
                  <a:srgbClr val="3F3F3F"/>
                </a:solidFill>
                <a:latin typeface="Arial"/>
                <a:ea typeface="Arial"/>
                <a:cs typeface="Arial"/>
                <a:sym typeface="Arial"/>
              </a:rPr>
              <a:t>PART 0</a:t>
            </a:r>
            <a:r>
              <a:rPr i="1" lang="zh-TW" sz="2400">
                <a:solidFill>
                  <a:srgbClr val="3F3F3F"/>
                </a:solidFill>
              </a:rPr>
              <a:t>5</a:t>
            </a:r>
            <a:endParaRPr b="0" i="1" sz="2400" u="none" cap="none" strike="noStrike">
              <a:solidFill>
                <a:srgbClr val="3F3F3F"/>
              </a:solidFill>
              <a:latin typeface="Arial"/>
              <a:ea typeface="Arial"/>
              <a:cs typeface="Arial"/>
              <a:sym typeface="Arial"/>
            </a:endParaRPr>
          </a:p>
        </p:txBody>
      </p:sp>
      <p:sp>
        <p:nvSpPr>
          <p:cNvPr id="186" name="Google Shape;186;p27"/>
          <p:cNvSpPr txBox="1"/>
          <p:nvPr/>
        </p:nvSpPr>
        <p:spPr>
          <a:xfrm>
            <a:off x="5269888" y="1065888"/>
            <a:ext cx="2149800" cy="36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zh-TW" sz="2000">
                <a:solidFill>
                  <a:srgbClr val="595959"/>
                </a:solidFill>
              </a:rPr>
              <a:t>Introduction</a:t>
            </a:r>
            <a:endParaRPr sz="2000"/>
          </a:p>
        </p:txBody>
      </p:sp>
      <p:sp>
        <p:nvSpPr>
          <p:cNvPr id="187" name="Google Shape;187;p27"/>
          <p:cNvSpPr txBox="1"/>
          <p:nvPr/>
        </p:nvSpPr>
        <p:spPr>
          <a:xfrm>
            <a:off x="5310700" y="4310125"/>
            <a:ext cx="2149800" cy="36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zh-TW" sz="2000">
                <a:solidFill>
                  <a:srgbClr val="595959"/>
                </a:solidFill>
              </a:rPr>
              <a:t>Conclusion</a:t>
            </a:r>
            <a:endParaRPr sz="2000"/>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2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2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2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2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54"/>
          <p:cNvGrpSpPr/>
          <p:nvPr/>
        </p:nvGrpSpPr>
        <p:grpSpPr>
          <a:xfrm>
            <a:off x="-1" y="0"/>
            <a:ext cx="9144001" cy="5143500"/>
            <a:chOff x="-1" y="0"/>
            <a:chExt cx="12192001" cy="6858000"/>
          </a:xfrm>
        </p:grpSpPr>
        <p:pic>
          <p:nvPicPr>
            <p:cNvPr id="754" name="Google Shape;754;p54"/>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755" name="Google Shape;755;p54"/>
            <p:cNvPicPr preferRelativeResize="0"/>
            <p:nvPr/>
          </p:nvPicPr>
          <p:blipFill rotWithShape="1">
            <a:blip r:embed="rId4">
              <a:alphaModFix/>
            </a:blip>
            <a:srcRect b="45800" l="20132" r="0" t="0"/>
            <a:stretch/>
          </p:blipFill>
          <p:spPr>
            <a:xfrm>
              <a:off x="8146473" y="0"/>
              <a:ext cx="4045527" cy="3716977"/>
            </a:xfrm>
            <a:prstGeom prst="rect">
              <a:avLst/>
            </a:prstGeom>
            <a:noFill/>
            <a:ln>
              <a:noFill/>
            </a:ln>
          </p:spPr>
        </p:pic>
        <p:sp>
          <p:nvSpPr>
            <p:cNvPr id="756" name="Google Shape;756;p54"/>
            <p:cNvSpPr/>
            <p:nvPr/>
          </p:nvSpPr>
          <p:spPr>
            <a:xfrm>
              <a:off x="-1" y="580571"/>
              <a:ext cx="12192000" cy="6029235"/>
            </a:xfrm>
            <a:prstGeom prst="rect">
              <a:avLst/>
            </a:prstGeom>
            <a:solidFill>
              <a:schemeClr val="lt1"/>
            </a:solidFill>
            <a:ln>
              <a:noFill/>
            </a:ln>
          </p:spPr>
          <p:txBody>
            <a:bodyPr anchorCtr="0" anchor="ctr" bIns="34275" lIns="68575" spcFirstLastPara="1" rIns="68575" wrap="square" tIns="34275">
              <a:noAutofit/>
            </a:bodyPr>
            <a:lstStyle/>
            <a:p>
              <a:pPr indent="0" lvl="0" marL="0" rtl="0" algn="l">
                <a:lnSpc>
                  <a:spcPct val="115000"/>
                </a:lnSpc>
                <a:spcBef>
                  <a:spcPts val="1200"/>
                </a:spcBef>
                <a:spcAft>
                  <a:spcPts val="1200"/>
                </a:spcAft>
                <a:buClr>
                  <a:schemeClr val="dk1"/>
                </a:buClr>
                <a:buSzPts val="1100"/>
                <a:buFont typeface="Arial"/>
                <a:buNone/>
              </a:pPr>
              <a:r>
                <a:rPr lang="zh-TW" sz="1800">
                  <a:solidFill>
                    <a:srgbClr val="FFFFFF"/>
                  </a:solidFill>
                </a:rPr>
                <a:t>Conclusion</a:t>
              </a:r>
              <a:endParaRPr sz="1800">
                <a:solidFill>
                  <a:srgbClr val="FFFFFF"/>
                </a:solidFill>
                <a:latin typeface="Arial"/>
                <a:ea typeface="Arial"/>
                <a:cs typeface="Arial"/>
                <a:sym typeface="Arial"/>
              </a:endParaRPr>
            </a:p>
          </p:txBody>
        </p:sp>
        <p:sp>
          <p:nvSpPr>
            <p:cNvPr id="757" name="Google Shape;757;p54"/>
            <p:cNvSpPr txBox="1"/>
            <p:nvPr/>
          </p:nvSpPr>
          <p:spPr>
            <a:xfrm>
              <a:off x="824083" y="181657"/>
              <a:ext cx="26799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800">
                  <a:solidFill>
                    <a:srgbClr val="3F3F3F"/>
                  </a:solidFill>
                </a:rPr>
                <a:t>Conclusion</a:t>
              </a:r>
              <a:endParaRPr b="1" sz="1800">
                <a:solidFill>
                  <a:srgbClr val="D8D8D8"/>
                </a:solidFill>
                <a:latin typeface="Arial"/>
                <a:ea typeface="Arial"/>
                <a:cs typeface="Arial"/>
                <a:sym typeface="Arial"/>
              </a:endParaRPr>
            </a:p>
          </p:txBody>
        </p:sp>
        <p:sp>
          <p:nvSpPr>
            <p:cNvPr id="758" name="Google Shape;758;p54"/>
            <p:cNvSpPr/>
            <p:nvPr/>
          </p:nvSpPr>
          <p:spPr>
            <a:xfrm>
              <a:off x="-1" y="18656"/>
              <a:ext cx="404949" cy="11570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9" name="Google Shape;759;p54"/>
            <p:cNvSpPr/>
            <p:nvPr/>
          </p:nvSpPr>
          <p:spPr>
            <a:xfrm>
              <a:off x="7720150" y="6609806"/>
              <a:ext cx="4471850" cy="2481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760" name="Google Shape;760;p54"/>
          <p:cNvSpPr/>
          <p:nvPr/>
        </p:nvSpPr>
        <p:spPr>
          <a:xfrm>
            <a:off x="3550109" y="1824577"/>
            <a:ext cx="2031932" cy="2033411"/>
          </a:xfrm>
          <a:prstGeom prst="donut">
            <a:avLst>
              <a:gd fmla="val 6327"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accent1"/>
              </a:solidFill>
              <a:latin typeface="Arial"/>
              <a:ea typeface="Arial"/>
              <a:cs typeface="Arial"/>
              <a:sym typeface="Arial"/>
            </a:endParaRPr>
          </a:p>
        </p:txBody>
      </p:sp>
      <p:grpSp>
        <p:nvGrpSpPr>
          <p:cNvPr id="761" name="Google Shape;761;p54"/>
          <p:cNvGrpSpPr/>
          <p:nvPr/>
        </p:nvGrpSpPr>
        <p:grpSpPr>
          <a:xfrm>
            <a:off x="1488559" y="2220650"/>
            <a:ext cx="6240160" cy="2059137"/>
            <a:chOff x="1984745" y="2554466"/>
            <a:chExt cx="8320213" cy="2745516"/>
          </a:xfrm>
        </p:grpSpPr>
        <p:sp>
          <p:nvSpPr>
            <p:cNvPr id="762" name="Google Shape;762;p54"/>
            <p:cNvSpPr/>
            <p:nvPr/>
          </p:nvSpPr>
          <p:spPr>
            <a:xfrm flipH="1" rot="10800000">
              <a:off x="6235133" y="4763107"/>
              <a:ext cx="4069825" cy="536611"/>
            </a:xfrm>
            <a:custGeom>
              <a:rect b="b" l="l" r="r" t="t"/>
              <a:pathLst>
                <a:path extrusionOk="0" h="431880" w="3275513">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chemeClr val="accent1"/>
            </a:solidFill>
            <a:ln>
              <a:noFill/>
            </a:ln>
          </p:spPr>
          <p:txBody>
            <a:bodyPr anchorCtr="0" anchor="ctr" bIns="34275" lIns="135000" spcFirstLastPara="1" rIns="135000" wrap="square" tIns="34275">
              <a:noAutofit/>
            </a:bodyPr>
            <a:lstStyle/>
            <a:p>
              <a:pPr indent="0" lvl="0" marL="0" marR="0" rtl="0" algn="r">
                <a:lnSpc>
                  <a:spcPct val="120000"/>
                </a:lnSpc>
                <a:spcBef>
                  <a:spcPts val="0"/>
                </a:spcBef>
                <a:spcAft>
                  <a:spcPts val="0"/>
                </a:spcAft>
                <a:buClr>
                  <a:schemeClr val="dk1"/>
                </a:buClr>
                <a:buSzPts val="1500"/>
                <a:buFont typeface="Arial"/>
                <a:buNone/>
              </a:pPr>
              <a:r>
                <a:t/>
              </a:r>
              <a:endParaRPr sz="1500">
                <a:solidFill>
                  <a:srgbClr val="FFFFFF"/>
                </a:solidFill>
                <a:latin typeface="Arial"/>
                <a:ea typeface="Arial"/>
                <a:cs typeface="Arial"/>
                <a:sym typeface="Arial"/>
              </a:endParaRPr>
            </a:p>
          </p:txBody>
        </p:sp>
        <p:sp>
          <p:nvSpPr>
            <p:cNvPr id="763" name="Google Shape;763;p54"/>
            <p:cNvSpPr/>
            <p:nvPr/>
          </p:nvSpPr>
          <p:spPr>
            <a:xfrm>
              <a:off x="1984745" y="4762873"/>
              <a:ext cx="4079660" cy="537109"/>
            </a:xfrm>
            <a:custGeom>
              <a:rect b="b" l="l" r="r" t="t"/>
              <a:pathLst>
                <a:path extrusionOk="0" h="431880" w="3279285">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chemeClr val="accent2"/>
            </a:solidFill>
            <a:ln>
              <a:noFill/>
            </a:ln>
          </p:spPr>
          <p:txBody>
            <a:bodyPr anchorCtr="0" anchor="ctr" bIns="34275" lIns="135000" spcFirstLastPara="1" rIns="135000" wrap="square" tIns="34275">
              <a:noAutofit/>
            </a:bodyPr>
            <a:lstStyle/>
            <a:p>
              <a:pPr indent="0" lvl="0" marL="0" marR="0" rtl="0" algn="l">
                <a:lnSpc>
                  <a:spcPct val="120000"/>
                </a:lnSpc>
                <a:spcBef>
                  <a:spcPts val="0"/>
                </a:spcBef>
                <a:spcAft>
                  <a:spcPts val="0"/>
                </a:spcAft>
                <a:buClr>
                  <a:schemeClr val="dk1"/>
                </a:buClr>
                <a:buSzPts val="1500"/>
                <a:buFont typeface="Arial"/>
                <a:buNone/>
              </a:pPr>
              <a:r>
                <a:t/>
              </a:r>
              <a:endParaRPr sz="1500">
                <a:solidFill>
                  <a:srgbClr val="FFFFFF"/>
                </a:solidFill>
                <a:latin typeface="Arial"/>
                <a:ea typeface="Arial"/>
                <a:cs typeface="Arial"/>
                <a:sym typeface="Arial"/>
              </a:endParaRPr>
            </a:p>
          </p:txBody>
        </p:sp>
        <p:sp>
          <p:nvSpPr>
            <p:cNvPr id="764" name="Google Shape;764;p54"/>
            <p:cNvSpPr/>
            <p:nvPr/>
          </p:nvSpPr>
          <p:spPr>
            <a:xfrm>
              <a:off x="7296195" y="4748150"/>
              <a:ext cx="2709300" cy="396600"/>
            </a:xfrm>
            <a:prstGeom prst="rect">
              <a:avLst/>
            </a:prstGeom>
            <a:noFill/>
            <a:ln>
              <a:noFill/>
            </a:ln>
          </p:spPr>
          <p:txBody>
            <a:bodyPr anchorCtr="0" anchor="t" bIns="34275" lIns="68575" spcFirstLastPara="1" rIns="68575" wrap="square" tIns="34275">
              <a:noAutofit/>
            </a:bodyPr>
            <a:lstStyle/>
            <a:p>
              <a:pPr indent="0" lvl="0" marL="0" marR="0" rtl="0" algn="just">
                <a:lnSpc>
                  <a:spcPct val="120000"/>
                </a:lnSpc>
                <a:spcBef>
                  <a:spcPts val="0"/>
                </a:spcBef>
                <a:spcAft>
                  <a:spcPts val="0"/>
                </a:spcAft>
                <a:buNone/>
              </a:pPr>
              <a:r>
                <a:rPr b="1" lang="zh-TW" sz="2000">
                  <a:solidFill>
                    <a:schemeClr val="lt1"/>
                  </a:solidFill>
                </a:rPr>
                <a:t>Best Mart 360</a:t>
              </a:r>
              <a:endParaRPr sz="2000"/>
            </a:p>
          </p:txBody>
        </p:sp>
        <p:sp>
          <p:nvSpPr>
            <p:cNvPr id="765" name="Google Shape;765;p54"/>
            <p:cNvSpPr/>
            <p:nvPr/>
          </p:nvSpPr>
          <p:spPr>
            <a:xfrm>
              <a:off x="2510830" y="4748174"/>
              <a:ext cx="2050500" cy="396600"/>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None/>
              </a:pPr>
              <a:r>
                <a:rPr b="1" lang="zh-TW" sz="2000">
                  <a:solidFill>
                    <a:schemeClr val="lt1"/>
                  </a:solidFill>
                </a:rPr>
                <a:t>759 Store</a:t>
              </a:r>
              <a:endParaRPr sz="2300"/>
            </a:p>
          </p:txBody>
        </p:sp>
        <p:pic>
          <p:nvPicPr>
            <p:cNvPr id="766" name="Google Shape;766;p54"/>
            <p:cNvPicPr preferRelativeResize="0"/>
            <p:nvPr/>
          </p:nvPicPr>
          <p:blipFill rotWithShape="1">
            <a:blip r:embed="rId5">
              <a:alphaModFix/>
            </a:blip>
            <a:srcRect b="0" l="0" r="0" t="0"/>
            <a:stretch/>
          </p:blipFill>
          <p:spPr>
            <a:xfrm>
              <a:off x="4832622" y="2554466"/>
              <a:ext cx="2463566" cy="2554110"/>
            </a:xfrm>
            <a:custGeom>
              <a:rect b="b" l="l" r="r" t="t"/>
              <a:pathLst>
                <a:path extrusionOk="0" h="2467428" w="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a:gradFill>
              <a:gsLst>
                <a:gs pos="0">
                  <a:schemeClr val="accent2"/>
                </a:gs>
                <a:gs pos="48000">
                  <a:srgbClr val="E7A5A2"/>
                </a:gs>
                <a:gs pos="99000">
                  <a:srgbClr val="D9736E"/>
                </a:gs>
                <a:gs pos="100000">
                  <a:srgbClr val="D9736E"/>
                </a:gs>
              </a:gsLst>
              <a:lin ang="19199999" scaled="0"/>
            </a:gradFill>
            <a:ln>
              <a:noFill/>
            </a:ln>
          </p:spPr>
        </p:pic>
      </p:grpSp>
      <p:sp>
        <p:nvSpPr>
          <p:cNvPr id="767" name="Google Shape;767;p54"/>
          <p:cNvSpPr txBox="1"/>
          <p:nvPr/>
        </p:nvSpPr>
        <p:spPr>
          <a:xfrm>
            <a:off x="5343300" y="2897350"/>
            <a:ext cx="3876900" cy="561900"/>
          </a:xfrm>
          <a:prstGeom prst="rect">
            <a:avLst/>
          </a:prstGeom>
          <a:noFill/>
          <a:ln>
            <a:noFill/>
          </a:ln>
        </p:spPr>
        <p:txBody>
          <a:bodyPr anchorCtr="0" anchor="t" bIns="34275" lIns="68575" spcFirstLastPara="1" rIns="68575" wrap="square" tIns="34275">
            <a:spAutoFit/>
          </a:bodyPr>
          <a:lstStyle/>
          <a:p>
            <a:pPr indent="-330200" lvl="0" marL="457200" marR="0" rtl="0" algn="l">
              <a:spcBef>
                <a:spcPts val="0"/>
              </a:spcBef>
              <a:spcAft>
                <a:spcPts val="0"/>
              </a:spcAft>
              <a:buClr>
                <a:srgbClr val="3F3F3F"/>
              </a:buClr>
              <a:buSzPts val="1600"/>
              <a:buChar char="●"/>
            </a:pPr>
            <a:r>
              <a:rPr b="1" lang="zh-TW" sz="1600">
                <a:solidFill>
                  <a:srgbClr val="3F3F3F"/>
                </a:solidFill>
              </a:rPr>
              <a:t>360 co. has better labor cost control</a:t>
            </a:r>
            <a:endParaRPr b="1" sz="1600">
              <a:solidFill>
                <a:srgbClr val="3F3F3F"/>
              </a:solidFill>
              <a:latin typeface="Arial"/>
              <a:ea typeface="Arial"/>
              <a:cs typeface="Arial"/>
              <a:sym typeface="Arial"/>
            </a:endParaRPr>
          </a:p>
        </p:txBody>
      </p:sp>
      <p:sp>
        <p:nvSpPr>
          <p:cNvPr id="768" name="Google Shape;768;p54"/>
          <p:cNvSpPr txBox="1"/>
          <p:nvPr/>
        </p:nvSpPr>
        <p:spPr>
          <a:xfrm>
            <a:off x="-152407" y="3278350"/>
            <a:ext cx="3876900" cy="561900"/>
          </a:xfrm>
          <a:prstGeom prst="rect">
            <a:avLst/>
          </a:prstGeom>
          <a:noFill/>
          <a:ln>
            <a:noFill/>
          </a:ln>
        </p:spPr>
        <p:txBody>
          <a:bodyPr anchorCtr="0" anchor="t" bIns="34275" lIns="68575" spcFirstLastPara="1" rIns="68575" wrap="square" tIns="34275">
            <a:spAutoFit/>
          </a:bodyPr>
          <a:lstStyle/>
          <a:p>
            <a:pPr indent="-330200" lvl="0" marL="457200" marR="0" rtl="0" algn="l">
              <a:spcBef>
                <a:spcPts val="0"/>
              </a:spcBef>
              <a:spcAft>
                <a:spcPts val="0"/>
              </a:spcAft>
              <a:buClr>
                <a:srgbClr val="3F3F3F"/>
              </a:buClr>
              <a:buSzPts val="1600"/>
              <a:buChar char="●"/>
            </a:pPr>
            <a:r>
              <a:rPr b="1" lang="zh-TW" sz="1600">
                <a:solidFill>
                  <a:srgbClr val="3F3F3F"/>
                </a:solidFill>
              </a:rPr>
              <a:t>759 co. has a higher gross profit rate</a:t>
            </a:r>
            <a:endParaRPr b="1" sz="1600">
              <a:solidFill>
                <a:srgbClr val="3F3F3F"/>
              </a:solidFill>
              <a:latin typeface="Arial"/>
              <a:ea typeface="Arial"/>
              <a:cs typeface="Arial"/>
              <a:sym typeface="Arial"/>
            </a:endParaRPr>
          </a:p>
        </p:txBody>
      </p:sp>
      <p:sp>
        <p:nvSpPr>
          <p:cNvPr id="769" name="Google Shape;769;p54"/>
          <p:cNvSpPr/>
          <p:nvPr/>
        </p:nvSpPr>
        <p:spPr>
          <a:xfrm>
            <a:off x="4215885" y="2537237"/>
            <a:ext cx="664837" cy="664923"/>
          </a:xfrm>
          <a:custGeom>
            <a:rect b="b" l="l" r="r" t="t"/>
            <a:pathLst>
              <a:path extrusionOk="0" h="112" w="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lt1"/>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0" name="Google Shape;770;p54"/>
          <p:cNvSpPr txBox="1"/>
          <p:nvPr/>
        </p:nvSpPr>
        <p:spPr>
          <a:xfrm>
            <a:off x="1641750" y="1225775"/>
            <a:ext cx="5777700" cy="882000"/>
          </a:xfrm>
          <a:prstGeom prst="rect">
            <a:avLst/>
          </a:prstGeom>
          <a:noFill/>
          <a:ln>
            <a:noFill/>
          </a:ln>
        </p:spPr>
        <p:txBody>
          <a:bodyPr anchorCtr="0" anchor="t" bIns="34275" lIns="68575" spcFirstLastPara="1" rIns="68575" wrap="square" tIns="34275">
            <a:spAutoFit/>
          </a:bodyPr>
          <a:lstStyle/>
          <a:p>
            <a:pPr indent="-298450" lvl="0" marL="457200" rtl="0" algn="l">
              <a:lnSpc>
                <a:spcPct val="115000"/>
              </a:lnSpc>
              <a:spcBef>
                <a:spcPts val="1200"/>
              </a:spcBef>
              <a:spcAft>
                <a:spcPts val="0"/>
              </a:spcAft>
              <a:buClr>
                <a:schemeClr val="dk1"/>
              </a:buClr>
              <a:buSzPts val="1100"/>
              <a:buChar char="●"/>
            </a:pPr>
            <a:r>
              <a:rPr b="1" lang="zh-TW" sz="1600">
                <a:solidFill>
                  <a:srgbClr val="3F3F3F"/>
                </a:solidFill>
              </a:rPr>
              <a:t>Market share is close to saturation</a:t>
            </a:r>
            <a:endParaRPr b="1" sz="1600">
              <a:solidFill>
                <a:srgbClr val="3F3F3F"/>
              </a:solidFill>
            </a:endParaRPr>
          </a:p>
          <a:p>
            <a:pPr indent="-298450" lvl="0" marL="457200" rtl="0" algn="l">
              <a:lnSpc>
                <a:spcPct val="115000"/>
              </a:lnSpc>
              <a:spcBef>
                <a:spcPts val="0"/>
              </a:spcBef>
              <a:spcAft>
                <a:spcPts val="0"/>
              </a:spcAft>
              <a:buClr>
                <a:schemeClr val="dk1"/>
              </a:buClr>
              <a:buSzPts val="1100"/>
              <a:buChar char="●"/>
            </a:pPr>
            <a:r>
              <a:rPr b="1" lang="zh-TW" sz="1600">
                <a:solidFill>
                  <a:srgbClr val="3F3F3F"/>
                </a:solidFill>
              </a:rPr>
              <a:t>The average gross profit margin of both were around 30%</a:t>
            </a:r>
            <a:endParaRPr b="1" sz="1600">
              <a:solidFill>
                <a:srgbClr val="3F3F3F"/>
              </a:solidFill>
            </a:endParaRPr>
          </a:p>
        </p:txBody>
      </p:sp>
      <p:sp>
        <p:nvSpPr>
          <p:cNvPr id="771" name="Google Shape;771;p54"/>
          <p:cNvSpPr txBox="1"/>
          <p:nvPr/>
        </p:nvSpPr>
        <p:spPr>
          <a:xfrm>
            <a:off x="3445900" y="625475"/>
            <a:ext cx="30000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zh-TW" sz="2700"/>
              <a:t>Conclusion</a:t>
            </a:r>
            <a:endParaRPr b="1" sz="2700"/>
          </a:p>
        </p:txBody>
      </p:sp>
      <p:sp>
        <p:nvSpPr>
          <p:cNvPr id="772" name="Google Shape;772;p54"/>
          <p:cNvSpPr txBox="1"/>
          <p:nvPr/>
        </p:nvSpPr>
        <p:spPr>
          <a:xfrm>
            <a:off x="-152400" y="2886550"/>
            <a:ext cx="4134000" cy="346200"/>
          </a:xfrm>
          <a:prstGeom prst="rect">
            <a:avLst/>
          </a:prstGeom>
          <a:noFill/>
          <a:ln>
            <a:noFill/>
          </a:ln>
        </p:spPr>
        <p:txBody>
          <a:bodyPr anchorCtr="0" anchor="t" bIns="34275" lIns="68575" spcFirstLastPara="1" rIns="68575" wrap="square" tIns="34275">
            <a:spAutoFit/>
          </a:bodyPr>
          <a:lstStyle/>
          <a:p>
            <a:pPr indent="-342900" lvl="0" marL="457200" rtl="0" algn="l">
              <a:spcBef>
                <a:spcPts val="0"/>
              </a:spcBef>
              <a:spcAft>
                <a:spcPts val="0"/>
              </a:spcAft>
              <a:buClr>
                <a:srgbClr val="3F3F3F"/>
              </a:buClr>
              <a:buSzPts val="1800"/>
              <a:buChar char="●"/>
            </a:pPr>
            <a:r>
              <a:rPr b="1" lang="zh-TW" sz="1600">
                <a:solidFill>
                  <a:srgbClr val="262626"/>
                </a:solidFill>
              </a:rPr>
              <a:t>No. of branches remain around 170</a:t>
            </a:r>
            <a:endParaRPr b="1" sz="1800">
              <a:solidFill>
                <a:srgbClr val="3F3F3F"/>
              </a:solidFill>
              <a:latin typeface="Arial"/>
              <a:ea typeface="Arial"/>
              <a:cs typeface="Arial"/>
              <a:sym typeface="Arial"/>
            </a:endParaRPr>
          </a:p>
        </p:txBody>
      </p:sp>
      <p:sp>
        <p:nvSpPr>
          <p:cNvPr id="773" name="Google Shape;773;p54"/>
          <p:cNvSpPr txBox="1"/>
          <p:nvPr/>
        </p:nvSpPr>
        <p:spPr>
          <a:xfrm>
            <a:off x="5343293" y="3388975"/>
            <a:ext cx="3876900" cy="315600"/>
          </a:xfrm>
          <a:prstGeom prst="rect">
            <a:avLst/>
          </a:prstGeom>
          <a:noFill/>
          <a:ln>
            <a:noFill/>
          </a:ln>
        </p:spPr>
        <p:txBody>
          <a:bodyPr anchorCtr="0" anchor="t" bIns="34275" lIns="68575" spcFirstLastPara="1" rIns="68575" wrap="square" tIns="34275">
            <a:spAutoFit/>
          </a:bodyPr>
          <a:lstStyle/>
          <a:p>
            <a:pPr indent="-330200" lvl="0" marL="457200" marR="0" rtl="0" algn="l">
              <a:spcBef>
                <a:spcPts val="0"/>
              </a:spcBef>
              <a:spcAft>
                <a:spcPts val="0"/>
              </a:spcAft>
              <a:buClr>
                <a:srgbClr val="3F3F3F"/>
              </a:buClr>
              <a:buSzPts val="1600"/>
              <a:buChar char="●"/>
            </a:pPr>
            <a:r>
              <a:rPr b="1" lang="zh-TW" sz="1600">
                <a:solidFill>
                  <a:srgbClr val="3F3F3F"/>
                </a:solidFill>
              </a:rPr>
              <a:t>G</a:t>
            </a:r>
            <a:r>
              <a:rPr b="1" lang="zh-TW" sz="1600">
                <a:solidFill>
                  <a:srgbClr val="3F3F3F"/>
                </a:solidFill>
              </a:rPr>
              <a:t>ross profit rate i</a:t>
            </a:r>
            <a:r>
              <a:rPr b="1" lang="zh-TW" sz="1600">
                <a:solidFill>
                  <a:srgbClr val="262626"/>
                </a:solidFill>
              </a:rPr>
              <a:t>s increasing</a:t>
            </a:r>
            <a:r>
              <a:rPr b="1" lang="zh-TW" sz="1600">
                <a:solidFill>
                  <a:srgbClr val="3F3F3F"/>
                </a:solidFill>
              </a:rPr>
              <a:t> </a:t>
            </a:r>
            <a:endParaRPr b="1" sz="1600">
              <a:solidFill>
                <a:srgbClr val="3F3F3F"/>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55"/>
          <p:cNvPicPr preferRelativeResize="0"/>
          <p:nvPr/>
        </p:nvPicPr>
        <p:blipFill rotWithShape="1">
          <a:blip r:embed="rId3">
            <a:alphaModFix/>
          </a:blip>
          <a:srcRect b="45800" l="20132" r="0" t="0"/>
          <a:stretch/>
        </p:blipFill>
        <p:spPr>
          <a:xfrm>
            <a:off x="6109855" y="0"/>
            <a:ext cx="3034145" cy="2787733"/>
          </a:xfrm>
          <a:prstGeom prst="rect">
            <a:avLst/>
          </a:prstGeom>
          <a:noFill/>
          <a:ln>
            <a:noFill/>
          </a:ln>
        </p:spPr>
      </p:pic>
      <p:pic>
        <p:nvPicPr>
          <p:cNvPr id="780" name="Google Shape;780;p55"/>
          <p:cNvPicPr preferRelativeResize="0"/>
          <p:nvPr/>
        </p:nvPicPr>
        <p:blipFill rotWithShape="1">
          <a:blip r:embed="rId4">
            <a:alphaModFix/>
          </a:blip>
          <a:srcRect b="0" l="0" r="0" t="0"/>
          <a:stretch/>
        </p:blipFill>
        <p:spPr>
          <a:xfrm>
            <a:off x="0" y="0"/>
            <a:ext cx="2269859" cy="2208811"/>
          </a:xfrm>
          <a:prstGeom prst="rect">
            <a:avLst/>
          </a:prstGeom>
          <a:noFill/>
          <a:ln>
            <a:noFill/>
          </a:ln>
        </p:spPr>
      </p:pic>
      <p:pic>
        <p:nvPicPr>
          <p:cNvPr id="781" name="Google Shape;781;p55"/>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782" name="Google Shape;782;p55"/>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sp>
        <p:nvSpPr>
          <p:cNvPr id="783" name="Google Shape;783;p55"/>
          <p:cNvSpPr txBox="1"/>
          <p:nvPr/>
        </p:nvSpPr>
        <p:spPr>
          <a:xfrm>
            <a:off x="3034146" y="1886555"/>
            <a:ext cx="5675100" cy="8388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57A6AB"/>
              </a:buClr>
              <a:buSzPts val="5000"/>
              <a:buFont typeface="Arial"/>
              <a:buNone/>
            </a:pPr>
            <a:r>
              <a:rPr lang="zh-TW" sz="5000">
                <a:solidFill>
                  <a:srgbClr val="57A6AB"/>
                </a:solidFill>
              </a:rPr>
              <a:t>THANK YOU</a:t>
            </a:r>
            <a:endParaRPr sz="1100"/>
          </a:p>
        </p:txBody>
      </p:sp>
      <p:sp>
        <p:nvSpPr>
          <p:cNvPr id="784" name="Google Shape;784;p55"/>
          <p:cNvSpPr txBox="1"/>
          <p:nvPr/>
        </p:nvSpPr>
        <p:spPr>
          <a:xfrm>
            <a:off x="3034146" y="2664516"/>
            <a:ext cx="5675054" cy="577081"/>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TW" sz="3300">
                <a:solidFill>
                  <a:schemeClr val="accent2"/>
                </a:solidFill>
                <a:latin typeface="Arial"/>
                <a:ea typeface="Arial"/>
                <a:cs typeface="Arial"/>
                <a:sym typeface="Arial"/>
              </a:rPr>
              <a:t>THANK YOU</a:t>
            </a:r>
            <a:endParaRPr sz="3300">
              <a:solidFill>
                <a:schemeClr val="accent2"/>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28"/>
          <p:cNvGrpSpPr/>
          <p:nvPr/>
        </p:nvGrpSpPr>
        <p:grpSpPr>
          <a:xfrm>
            <a:off x="0" y="-4485"/>
            <a:ext cx="9143999" cy="5147984"/>
            <a:chOff x="170694" y="-580682"/>
            <a:chExt cx="3936004" cy="2215933"/>
          </a:xfrm>
        </p:grpSpPr>
        <p:sp>
          <p:nvSpPr>
            <p:cNvPr id="194" name="Google Shape;194;p28"/>
            <p:cNvSpPr/>
            <p:nvPr/>
          </p:nvSpPr>
          <p:spPr>
            <a:xfrm>
              <a:off x="1233863" y="177982"/>
              <a:ext cx="355284" cy="356514"/>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5" name="Google Shape;195;p28"/>
            <p:cNvSpPr/>
            <p:nvPr/>
          </p:nvSpPr>
          <p:spPr>
            <a:xfrm flipH="1" rot="10800000">
              <a:off x="200258" y="602633"/>
              <a:ext cx="355284" cy="356514"/>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6" name="Google Shape;196;p28"/>
            <p:cNvSpPr/>
            <p:nvPr/>
          </p:nvSpPr>
          <p:spPr>
            <a:xfrm>
              <a:off x="170694" y="-580682"/>
              <a:ext cx="3069146" cy="2215933"/>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7" name="Google Shape;197;p28"/>
            <p:cNvSpPr/>
            <p:nvPr/>
          </p:nvSpPr>
          <p:spPr>
            <a:xfrm>
              <a:off x="376965" y="178257"/>
              <a:ext cx="1036076" cy="779005"/>
            </a:xfrm>
            <a:prstGeom prst="parallelogram">
              <a:avLst>
                <a:gd fmla="val 4820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8" name="Google Shape;198;p28"/>
            <p:cNvSpPr txBox="1"/>
            <p:nvPr/>
          </p:nvSpPr>
          <p:spPr>
            <a:xfrm>
              <a:off x="613677" y="356239"/>
              <a:ext cx="546080" cy="32789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4500">
                  <a:solidFill>
                    <a:srgbClr val="57A6AB"/>
                  </a:solidFill>
                  <a:latin typeface="Arial"/>
                  <a:ea typeface="Arial"/>
                  <a:cs typeface="Arial"/>
                  <a:sym typeface="Arial"/>
                </a:rPr>
                <a:t>01</a:t>
              </a:r>
              <a:endParaRPr sz="4500">
                <a:solidFill>
                  <a:srgbClr val="57A6AB"/>
                </a:solidFill>
                <a:latin typeface="Arial"/>
                <a:ea typeface="Arial"/>
                <a:cs typeface="Arial"/>
                <a:sym typeface="Arial"/>
              </a:endParaRPr>
            </a:p>
          </p:txBody>
        </p:sp>
        <p:sp>
          <p:nvSpPr>
            <p:cNvPr id="199" name="Google Shape;199;p28"/>
            <p:cNvSpPr/>
            <p:nvPr/>
          </p:nvSpPr>
          <p:spPr>
            <a:xfrm>
              <a:off x="3239840" y="-580682"/>
              <a:ext cx="866858" cy="221593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200" name="Google Shape;200;p28"/>
          <p:cNvSpPr txBox="1"/>
          <p:nvPr/>
        </p:nvSpPr>
        <p:spPr>
          <a:xfrm>
            <a:off x="2579975" y="2241475"/>
            <a:ext cx="32520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zh-TW" sz="3600">
                <a:solidFill>
                  <a:srgbClr val="595959"/>
                </a:solidFill>
              </a:rPr>
              <a:t>Introduction</a:t>
            </a:r>
            <a:endParaRPr sz="3600">
              <a:solidFill>
                <a:schemeClr val="dk1"/>
              </a:solidFill>
            </a:endParaRPr>
          </a:p>
          <a:p>
            <a:pPr indent="0" lvl="0" marL="0" marR="0" rtl="0" algn="l">
              <a:spcBef>
                <a:spcPts val="0"/>
              </a:spcBef>
              <a:spcAft>
                <a:spcPts val="0"/>
              </a:spcAft>
              <a:buNone/>
            </a:pPr>
            <a:r>
              <a:t/>
            </a:r>
            <a:endParaRPr sz="3600">
              <a:solidFill>
                <a:schemeClr val="lt1"/>
              </a:solidFill>
            </a:endParaRPr>
          </a:p>
        </p:txBody>
      </p:sp>
      <p:sp>
        <p:nvSpPr>
          <p:cNvPr id="201" name="Google Shape;201;p28"/>
          <p:cNvSpPr/>
          <p:nvPr/>
        </p:nvSpPr>
        <p:spPr>
          <a:xfrm>
            <a:off x="5848697" y="1274815"/>
            <a:ext cx="2816102" cy="2622890"/>
          </a:xfrm>
          <a:prstGeom prst="rect">
            <a:avLst/>
          </a:prstGeom>
          <a:solidFill>
            <a:schemeClr val="lt1"/>
          </a:solidFill>
          <a:ln>
            <a:noFill/>
          </a:ln>
          <a:effectLst>
            <a:outerShdw blurRad="952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02" name="Google Shape;202;p28"/>
          <p:cNvGrpSpPr/>
          <p:nvPr/>
        </p:nvGrpSpPr>
        <p:grpSpPr>
          <a:xfrm>
            <a:off x="6314689" y="1595476"/>
            <a:ext cx="1884120" cy="1948104"/>
            <a:chOff x="-217964" y="0"/>
            <a:chExt cx="1311148" cy="1311148"/>
          </a:xfrm>
        </p:grpSpPr>
        <p:sp>
          <p:nvSpPr>
            <p:cNvPr id="203" name="Google Shape;203;p28"/>
            <p:cNvSpPr/>
            <p:nvPr/>
          </p:nvSpPr>
          <p:spPr>
            <a:xfrm>
              <a:off x="-217964" y="0"/>
              <a:ext cx="1311148" cy="1311148"/>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204" name="Google Shape;204;p28"/>
            <p:cNvPicPr preferRelativeResize="0"/>
            <p:nvPr/>
          </p:nvPicPr>
          <p:blipFill rotWithShape="1">
            <a:blip r:embed="rId3">
              <a:alphaModFix/>
            </a:blip>
            <a:srcRect b="0" l="0" r="0" t="0"/>
            <a:stretch/>
          </p:blipFill>
          <p:spPr>
            <a:xfrm>
              <a:off x="167039" y="256696"/>
              <a:ext cx="545133" cy="797085"/>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200"/>
                                        <p:tgtEl>
                                          <p:spTgt spid="200"/>
                                        </p:tgtEl>
                                      </p:cBhvr>
                                    </p:animEffect>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80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211" name="Google Shape;211;p29"/>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212" name="Google Shape;212;p29"/>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213" name="Google Shape;213;p29"/>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sp>
        <p:nvSpPr>
          <p:cNvPr id="214" name="Google Shape;214;p29"/>
          <p:cNvSpPr txBox="1"/>
          <p:nvPr/>
        </p:nvSpPr>
        <p:spPr>
          <a:xfrm>
            <a:off x="592771" y="1097805"/>
            <a:ext cx="56751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57A6AB"/>
              </a:buClr>
              <a:buSzPts val="4500"/>
              <a:buFont typeface="Arial"/>
              <a:buNone/>
            </a:pPr>
            <a:r>
              <a:rPr lang="zh-TW" sz="4500">
                <a:solidFill>
                  <a:srgbClr val="57A6AB"/>
                </a:solidFill>
              </a:rPr>
              <a:t>INTRODUCTION:</a:t>
            </a:r>
            <a:endParaRPr sz="4500">
              <a:solidFill>
                <a:srgbClr val="57A6AB"/>
              </a:solidFill>
            </a:endParaRPr>
          </a:p>
        </p:txBody>
      </p:sp>
      <p:grpSp>
        <p:nvGrpSpPr>
          <p:cNvPr id="215" name="Google Shape;215;p29"/>
          <p:cNvGrpSpPr/>
          <p:nvPr/>
        </p:nvGrpSpPr>
        <p:grpSpPr>
          <a:xfrm>
            <a:off x="-1" y="13992"/>
            <a:ext cx="9143963" cy="5129508"/>
            <a:chOff x="-1" y="18656"/>
            <a:chExt cx="12191951" cy="6839344"/>
          </a:xfrm>
        </p:grpSpPr>
        <p:pic>
          <p:nvPicPr>
            <p:cNvPr id="216" name="Google Shape;216;p29"/>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217" name="Google Shape;217;p29"/>
            <p:cNvSpPr txBox="1"/>
            <p:nvPr/>
          </p:nvSpPr>
          <p:spPr>
            <a:xfrm>
              <a:off x="824064" y="181667"/>
              <a:ext cx="30264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800">
                  <a:solidFill>
                    <a:srgbClr val="3F3F3F"/>
                  </a:solidFill>
                </a:rPr>
                <a:t>Introduction</a:t>
              </a:r>
              <a:endParaRPr b="1" sz="1800">
                <a:solidFill>
                  <a:srgbClr val="D8D8D8"/>
                </a:solidFill>
                <a:latin typeface="Arial"/>
                <a:ea typeface="Arial"/>
                <a:cs typeface="Arial"/>
                <a:sym typeface="Arial"/>
              </a:endParaRPr>
            </a:p>
          </p:txBody>
        </p:sp>
        <p:sp>
          <p:nvSpPr>
            <p:cNvPr id="218" name="Google Shape;218;p29"/>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9" name="Google Shape;219;p29"/>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220" name="Google Shape;220;p29"/>
          <p:cNvSpPr txBox="1"/>
          <p:nvPr/>
        </p:nvSpPr>
        <p:spPr>
          <a:xfrm>
            <a:off x="780925" y="2085575"/>
            <a:ext cx="7798500" cy="22857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TW" sz="2400">
                <a:solidFill>
                  <a:schemeClr val="dk2"/>
                </a:solidFill>
              </a:rPr>
              <a:t>In recent years, retailing business has became very popular in Hong Kong, especially the snack business from Japan and South Korea. Among them, there are two chain stores leading the main market in Hong Kong, Bestmart 360 and 759 Store. Therefore, we would like to analyse their success and differences.</a:t>
            </a:r>
            <a:endParaRPr b="0" i="0" sz="24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0"/>
          <p:cNvPicPr preferRelativeResize="0"/>
          <p:nvPr/>
        </p:nvPicPr>
        <p:blipFill rotWithShape="1">
          <a:blip r:embed="rId3">
            <a:alphaModFix/>
          </a:blip>
          <a:srcRect b="45802" l="20134" r="0" t="0"/>
          <a:stretch/>
        </p:blipFill>
        <p:spPr>
          <a:xfrm>
            <a:off x="6109855" y="0"/>
            <a:ext cx="3034145" cy="2787732"/>
          </a:xfrm>
          <a:prstGeom prst="rect">
            <a:avLst/>
          </a:prstGeom>
          <a:noFill/>
          <a:ln>
            <a:noFill/>
          </a:ln>
        </p:spPr>
      </p:pic>
      <p:pic>
        <p:nvPicPr>
          <p:cNvPr id="227" name="Google Shape;227;p30"/>
          <p:cNvPicPr preferRelativeResize="0"/>
          <p:nvPr/>
        </p:nvPicPr>
        <p:blipFill rotWithShape="1">
          <a:blip r:embed="rId4">
            <a:alphaModFix/>
          </a:blip>
          <a:srcRect b="0" l="0" r="0" t="0"/>
          <a:stretch/>
        </p:blipFill>
        <p:spPr>
          <a:xfrm>
            <a:off x="0" y="0"/>
            <a:ext cx="2269859" cy="2208810"/>
          </a:xfrm>
          <a:prstGeom prst="rect">
            <a:avLst/>
          </a:prstGeom>
          <a:noFill/>
          <a:ln>
            <a:noFill/>
          </a:ln>
        </p:spPr>
      </p:pic>
      <p:pic>
        <p:nvPicPr>
          <p:cNvPr id="228" name="Google Shape;228;p30"/>
          <p:cNvPicPr preferRelativeResize="0"/>
          <p:nvPr/>
        </p:nvPicPr>
        <p:blipFill rotWithShape="1">
          <a:blip r:embed="rId5">
            <a:alphaModFix/>
          </a:blip>
          <a:srcRect b="0" l="0" r="0" t="0"/>
          <a:stretch/>
        </p:blipFill>
        <p:spPr>
          <a:xfrm>
            <a:off x="-130876" y="2665758"/>
            <a:ext cx="2269859" cy="2477741"/>
          </a:xfrm>
          <a:prstGeom prst="rect">
            <a:avLst/>
          </a:prstGeom>
          <a:noFill/>
          <a:ln>
            <a:noFill/>
          </a:ln>
        </p:spPr>
      </p:pic>
      <p:pic>
        <p:nvPicPr>
          <p:cNvPr id="229" name="Google Shape;229;p30"/>
          <p:cNvPicPr preferRelativeResize="0"/>
          <p:nvPr/>
        </p:nvPicPr>
        <p:blipFill rotWithShape="1">
          <a:blip r:embed="rId6">
            <a:alphaModFix/>
          </a:blip>
          <a:srcRect b="0" l="0" r="0" t="0"/>
          <a:stretch/>
        </p:blipFill>
        <p:spPr>
          <a:xfrm>
            <a:off x="5596467" y="2903517"/>
            <a:ext cx="3547532" cy="2562591"/>
          </a:xfrm>
          <a:prstGeom prst="rect">
            <a:avLst/>
          </a:prstGeom>
          <a:noFill/>
          <a:ln>
            <a:noFill/>
          </a:ln>
        </p:spPr>
      </p:pic>
      <p:grpSp>
        <p:nvGrpSpPr>
          <p:cNvPr id="230" name="Google Shape;230;p30"/>
          <p:cNvGrpSpPr/>
          <p:nvPr/>
        </p:nvGrpSpPr>
        <p:grpSpPr>
          <a:xfrm>
            <a:off x="-1" y="13992"/>
            <a:ext cx="9143963" cy="5129508"/>
            <a:chOff x="-1" y="18656"/>
            <a:chExt cx="12191951" cy="6839344"/>
          </a:xfrm>
        </p:grpSpPr>
        <p:pic>
          <p:nvPicPr>
            <p:cNvPr id="231" name="Google Shape;231;p30"/>
            <p:cNvPicPr preferRelativeResize="0"/>
            <p:nvPr/>
          </p:nvPicPr>
          <p:blipFill rotWithShape="1">
            <a:blip r:embed="rId4">
              <a:alphaModFix/>
            </a:blip>
            <a:srcRect b="0" l="0" r="0" t="0"/>
            <a:stretch/>
          </p:blipFill>
          <p:spPr>
            <a:xfrm rot="-5400000">
              <a:off x="-40697" y="3872220"/>
              <a:ext cx="3026478" cy="2945081"/>
            </a:xfrm>
            <a:prstGeom prst="rect">
              <a:avLst/>
            </a:prstGeom>
            <a:noFill/>
            <a:ln>
              <a:noFill/>
            </a:ln>
          </p:spPr>
        </p:pic>
        <p:sp>
          <p:nvSpPr>
            <p:cNvPr id="232" name="Google Shape;232;p30"/>
            <p:cNvSpPr txBox="1"/>
            <p:nvPr/>
          </p:nvSpPr>
          <p:spPr>
            <a:xfrm>
              <a:off x="824064" y="181667"/>
              <a:ext cx="30264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1800">
                  <a:solidFill>
                    <a:srgbClr val="3F3F3F"/>
                  </a:solidFill>
                </a:rPr>
                <a:t>Introduction</a:t>
              </a:r>
              <a:endParaRPr b="1" sz="1800">
                <a:solidFill>
                  <a:srgbClr val="D8D8D8"/>
                </a:solidFill>
                <a:latin typeface="Arial"/>
                <a:ea typeface="Arial"/>
                <a:cs typeface="Arial"/>
                <a:sym typeface="Arial"/>
              </a:endParaRPr>
            </a:p>
          </p:txBody>
        </p:sp>
        <p:sp>
          <p:nvSpPr>
            <p:cNvPr id="233" name="Google Shape;233;p30"/>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4" name="Google Shape;234;p30"/>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235" name="Google Shape;235;p30"/>
          <p:cNvSpPr txBox="1"/>
          <p:nvPr/>
        </p:nvSpPr>
        <p:spPr>
          <a:xfrm>
            <a:off x="940847" y="1535950"/>
            <a:ext cx="17160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57A6AB"/>
              </a:buClr>
              <a:buSzPts val="4500"/>
              <a:buFont typeface="Arial"/>
              <a:buNone/>
            </a:pPr>
            <a:r>
              <a:rPr lang="zh-TW" sz="4000">
                <a:solidFill>
                  <a:schemeClr val="accent2"/>
                </a:solidFill>
              </a:rPr>
              <a:t>AIM:</a:t>
            </a:r>
            <a:endParaRPr sz="4000">
              <a:solidFill>
                <a:schemeClr val="accent2"/>
              </a:solidFill>
            </a:endParaRPr>
          </a:p>
        </p:txBody>
      </p:sp>
      <p:sp>
        <p:nvSpPr>
          <p:cNvPr id="236" name="Google Shape;236;p30"/>
          <p:cNvSpPr txBox="1"/>
          <p:nvPr/>
        </p:nvSpPr>
        <p:spPr>
          <a:xfrm>
            <a:off x="850625" y="2496800"/>
            <a:ext cx="7841700" cy="9621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zh-TW" sz="2900">
                <a:solidFill>
                  <a:schemeClr val="dk2"/>
                </a:solidFill>
              </a:rPr>
              <a:t>To a</a:t>
            </a:r>
            <a:r>
              <a:rPr lang="zh-TW" sz="2900">
                <a:solidFill>
                  <a:schemeClr val="dk2"/>
                </a:solidFill>
              </a:rPr>
              <a:t>nalyse the differences between Bestmart 360 and 759 Store in the market.</a:t>
            </a:r>
            <a:endParaRPr b="0" i="0" sz="29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pSp>
        <p:nvGrpSpPr>
          <p:cNvPr id="242" name="Google Shape;242;p31"/>
          <p:cNvGrpSpPr/>
          <p:nvPr/>
        </p:nvGrpSpPr>
        <p:grpSpPr>
          <a:xfrm>
            <a:off x="5" y="-4504"/>
            <a:ext cx="9144454" cy="5147747"/>
            <a:chOff x="170694" y="-580682"/>
            <a:chExt cx="3936146" cy="2215800"/>
          </a:xfrm>
        </p:grpSpPr>
        <p:sp>
          <p:nvSpPr>
            <p:cNvPr id="243" name="Google Shape;243;p31"/>
            <p:cNvSpPr/>
            <p:nvPr/>
          </p:nvSpPr>
          <p:spPr>
            <a:xfrm>
              <a:off x="1233863" y="177982"/>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4" name="Google Shape;244;p31"/>
            <p:cNvSpPr/>
            <p:nvPr/>
          </p:nvSpPr>
          <p:spPr>
            <a:xfrm flipH="1" rot="10800000">
              <a:off x="200258" y="602747"/>
              <a:ext cx="355200" cy="356400"/>
            </a:xfrm>
            <a:prstGeom prst="triangle">
              <a:avLst>
                <a:gd fmla="val 50000"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5" name="Google Shape;245;p31"/>
            <p:cNvSpPr/>
            <p:nvPr/>
          </p:nvSpPr>
          <p:spPr>
            <a:xfrm>
              <a:off x="170694" y="-580682"/>
              <a:ext cx="3069000" cy="2215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6" name="Google Shape;246;p31"/>
            <p:cNvSpPr/>
            <p:nvPr/>
          </p:nvSpPr>
          <p:spPr>
            <a:xfrm>
              <a:off x="376965" y="178257"/>
              <a:ext cx="1036200" cy="779100"/>
            </a:xfrm>
            <a:prstGeom prst="parallelogram">
              <a:avLst>
                <a:gd fmla="val 4820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7" name="Google Shape;247;p31"/>
            <p:cNvSpPr txBox="1"/>
            <p:nvPr/>
          </p:nvSpPr>
          <p:spPr>
            <a:xfrm>
              <a:off x="613677" y="356239"/>
              <a:ext cx="546000" cy="32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zh-TW" sz="4500">
                  <a:solidFill>
                    <a:srgbClr val="57A6AB"/>
                  </a:solidFill>
                  <a:latin typeface="Arial"/>
                  <a:ea typeface="Arial"/>
                  <a:cs typeface="Arial"/>
                  <a:sym typeface="Arial"/>
                </a:rPr>
                <a:t>0</a:t>
              </a:r>
              <a:r>
                <a:rPr lang="zh-TW" sz="4500">
                  <a:solidFill>
                    <a:srgbClr val="57A6AB"/>
                  </a:solidFill>
                </a:rPr>
                <a:t>2</a:t>
              </a:r>
              <a:endParaRPr sz="4500">
                <a:solidFill>
                  <a:srgbClr val="57A6AB"/>
                </a:solidFill>
                <a:latin typeface="Arial"/>
                <a:ea typeface="Arial"/>
                <a:cs typeface="Arial"/>
                <a:sym typeface="Arial"/>
              </a:endParaRPr>
            </a:p>
          </p:txBody>
        </p:sp>
        <p:sp>
          <p:nvSpPr>
            <p:cNvPr id="248" name="Google Shape;248;p31"/>
            <p:cNvSpPr/>
            <p:nvPr/>
          </p:nvSpPr>
          <p:spPr>
            <a:xfrm>
              <a:off x="3239840" y="-580682"/>
              <a:ext cx="867000" cy="22158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249" name="Google Shape;249;p31"/>
          <p:cNvSpPr txBox="1"/>
          <p:nvPr/>
        </p:nvSpPr>
        <p:spPr>
          <a:xfrm>
            <a:off x="2579975" y="2241475"/>
            <a:ext cx="32520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3600">
                <a:solidFill>
                  <a:srgbClr val="595959"/>
                </a:solidFill>
              </a:rPr>
              <a:t>Company</a:t>
            </a:r>
            <a:endParaRPr b="1" sz="3600">
              <a:solidFill>
                <a:srgbClr val="595959"/>
              </a:solidFill>
            </a:endParaRPr>
          </a:p>
          <a:p>
            <a:pPr indent="0" lvl="0" marL="0" marR="0" rtl="0" algn="l">
              <a:spcBef>
                <a:spcPts val="0"/>
              </a:spcBef>
              <a:spcAft>
                <a:spcPts val="0"/>
              </a:spcAft>
              <a:buNone/>
            </a:pPr>
            <a:r>
              <a:rPr b="1" lang="zh-TW" sz="3600">
                <a:solidFill>
                  <a:srgbClr val="595959"/>
                </a:solidFill>
              </a:rPr>
              <a:t>Background</a:t>
            </a:r>
            <a:endParaRPr sz="3600">
              <a:solidFill>
                <a:schemeClr val="lt1"/>
              </a:solidFill>
            </a:endParaRPr>
          </a:p>
        </p:txBody>
      </p:sp>
      <p:sp>
        <p:nvSpPr>
          <p:cNvPr id="250" name="Google Shape;250;p31"/>
          <p:cNvSpPr/>
          <p:nvPr/>
        </p:nvSpPr>
        <p:spPr>
          <a:xfrm>
            <a:off x="5848697" y="1274815"/>
            <a:ext cx="2816100" cy="2622900"/>
          </a:xfrm>
          <a:prstGeom prst="rect">
            <a:avLst/>
          </a:prstGeom>
          <a:solidFill>
            <a:schemeClr val="lt1"/>
          </a:solidFill>
          <a:ln>
            <a:noFill/>
          </a:ln>
          <a:effectLst>
            <a:outerShdw blurRad="952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51" name="Google Shape;251;p31"/>
          <p:cNvGrpSpPr/>
          <p:nvPr/>
        </p:nvGrpSpPr>
        <p:grpSpPr>
          <a:xfrm>
            <a:off x="6314689" y="1595476"/>
            <a:ext cx="1884120" cy="1948104"/>
            <a:chOff x="-217964" y="0"/>
            <a:chExt cx="1311148" cy="1311148"/>
          </a:xfrm>
        </p:grpSpPr>
        <p:sp>
          <p:nvSpPr>
            <p:cNvPr id="252" name="Google Shape;252;p31"/>
            <p:cNvSpPr/>
            <p:nvPr/>
          </p:nvSpPr>
          <p:spPr>
            <a:xfrm>
              <a:off x="-217964" y="0"/>
              <a:ext cx="1311148" cy="1311148"/>
            </a:xfrm>
            <a:custGeom>
              <a:rect b="b" l="l" r="r" t="t"/>
              <a:pathLst>
                <a:path extrusionOk="0" h="661361" w="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253" name="Google Shape;253;p31"/>
            <p:cNvPicPr preferRelativeResize="0"/>
            <p:nvPr/>
          </p:nvPicPr>
          <p:blipFill rotWithShape="1">
            <a:blip r:embed="rId3">
              <a:alphaModFix/>
            </a:blip>
            <a:srcRect b="0" l="0" r="0" t="0"/>
            <a:stretch/>
          </p:blipFill>
          <p:spPr>
            <a:xfrm>
              <a:off x="167039" y="256696"/>
              <a:ext cx="545133" cy="797085"/>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200"/>
                                        <p:tgtEl>
                                          <p:spTgt spid="249"/>
                                        </p:tgtEl>
                                      </p:cBhvr>
                                    </p:animEffect>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800"/>
                                        <p:tgtEl>
                                          <p:spTgt spid="2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32"/>
          <p:cNvGrpSpPr/>
          <p:nvPr/>
        </p:nvGrpSpPr>
        <p:grpSpPr>
          <a:xfrm>
            <a:off x="-1" y="0"/>
            <a:ext cx="9144001" cy="5143500"/>
            <a:chOff x="-1" y="0"/>
            <a:chExt cx="12192001" cy="6857999"/>
          </a:xfrm>
        </p:grpSpPr>
        <p:pic>
          <p:nvPicPr>
            <p:cNvPr id="260" name="Google Shape;260;p32"/>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261" name="Google Shape;261;p32"/>
            <p:cNvPicPr preferRelativeResize="0"/>
            <p:nvPr/>
          </p:nvPicPr>
          <p:blipFill rotWithShape="1">
            <a:blip r:embed="rId4">
              <a:alphaModFix/>
            </a:blip>
            <a:srcRect b="45802" l="20134" r="0" t="0"/>
            <a:stretch/>
          </p:blipFill>
          <p:spPr>
            <a:xfrm>
              <a:off x="8146473" y="0"/>
              <a:ext cx="4045527" cy="3716978"/>
            </a:xfrm>
            <a:prstGeom prst="rect">
              <a:avLst/>
            </a:prstGeom>
            <a:noFill/>
            <a:ln>
              <a:noFill/>
            </a:ln>
          </p:spPr>
        </p:pic>
        <p:sp>
          <p:nvSpPr>
            <p:cNvPr id="262" name="Google Shape;262;p32"/>
            <p:cNvSpPr/>
            <p:nvPr/>
          </p:nvSpPr>
          <p:spPr>
            <a:xfrm>
              <a:off x="-1" y="580571"/>
              <a:ext cx="12192000" cy="60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3" name="Google Shape;263;p32"/>
            <p:cNvSpPr txBox="1"/>
            <p:nvPr/>
          </p:nvSpPr>
          <p:spPr>
            <a:xfrm>
              <a:off x="824057" y="181667"/>
              <a:ext cx="42540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Company Background</a:t>
              </a:r>
              <a:endParaRPr b="1" sz="1800">
                <a:solidFill>
                  <a:srgbClr val="3F3F3F"/>
                </a:solidFill>
              </a:endParaRPr>
            </a:p>
            <a:p>
              <a:pPr indent="0" lvl="0" marL="0" rtl="0" algn="l">
                <a:spcBef>
                  <a:spcPts val="0"/>
                </a:spcBef>
                <a:spcAft>
                  <a:spcPts val="0"/>
                </a:spcAft>
                <a:buNone/>
              </a:pPr>
              <a:r>
                <a:t/>
              </a:r>
              <a:endParaRPr b="1" sz="1800">
                <a:solidFill>
                  <a:srgbClr val="3F3F3F"/>
                </a:solidFill>
              </a:endParaRPr>
            </a:p>
          </p:txBody>
        </p:sp>
        <p:sp>
          <p:nvSpPr>
            <p:cNvPr id="264" name="Google Shape;264;p32"/>
            <p:cNvSpPr/>
            <p:nvPr/>
          </p:nvSpPr>
          <p:spPr>
            <a:xfrm>
              <a:off x="-1" y="18656"/>
              <a:ext cx="405000" cy="115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 name="Google Shape;265;p32"/>
            <p:cNvSpPr/>
            <p:nvPr/>
          </p:nvSpPr>
          <p:spPr>
            <a:xfrm>
              <a:off x="7720150" y="6609806"/>
              <a:ext cx="4471800" cy="2481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66" name="Google Shape;266;p32"/>
          <p:cNvGrpSpPr/>
          <p:nvPr/>
        </p:nvGrpSpPr>
        <p:grpSpPr>
          <a:xfrm>
            <a:off x="5290250" y="1900856"/>
            <a:ext cx="1205560" cy="1181376"/>
            <a:chOff x="6677051" y="4344138"/>
            <a:chExt cx="1348200" cy="1364176"/>
          </a:xfrm>
        </p:grpSpPr>
        <p:grpSp>
          <p:nvGrpSpPr>
            <p:cNvPr id="267" name="Google Shape;267;p32"/>
            <p:cNvGrpSpPr/>
            <p:nvPr/>
          </p:nvGrpSpPr>
          <p:grpSpPr>
            <a:xfrm>
              <a:off x="6867820" y="4344138"/>
              <a:ext cx="966894" cy="966892"/>
              <a:chOff x="4126706" y="2563416"/>
              <a:chExt cx="578701" cy="578700"/>
            </a:xfrm>
          </p:grpSpPr>
          <p:sp>
            <p:nvSpPr>
              <p:cNvPr id="268" name="Google Shape;268;p32"/>
              <p:cNvSpPr/>
              <p:nvPr/>
            </p:nvSpPr>
            <p:spPr>
              <a:xfrm>
                <a:off x="4126706" y="2563416"/>
                <a:ext cx="578700" cy="578700"/>
              </a:xfrm>
              <a:prstGeom prst="ellipse">
                <a:avLst/>
              </a:prstGeom>
              <a:no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A5A5A5"/>
                  </a:solidFill>
                  <a:latin typeface="Helvetica Neue"/>
                  <a:ea typeface="Helvetica Neue"/>
                  <a:cs typeface="Helvetica Neue"/>
                  <a:sym typeface="Helvetica Neue"/>
                </a:endParaRPr>
              </a:p>
            </p:txBody>
          </p:sp>
          <p:sp>
            <p:nvSpPr>
              <p:cNvPr id="269" name="Google Shape;269;p32"/>
              <p:cNvSpPr/>
              <p:nvPr/>
            </p:nvSpPr>
            <p:spPr>
              <a:xfrm>
                <a:off x="4126707" y="2563416"/>
                <a:ext cx="578700" cy="578700"/>
              </a:xfrm>
              <a:prstGeom prst="arc">
                <a:avLst>
                  <a:gd fmla="val 7215818" name="adj1"/>
                  <a:gd fmla="val 16108834" name="adj2"/>
                </a:avLst>
              </a:prstGeom>
              <a:noFill/>
              <a:ln cap="rnd"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3300"/>
                  <a:buFont typeface="Arial"/>
                  <a:buNone/>
                </a:pPr>
                <a:r>
                  <a:t/>
                </a:r>
                <a:endParaRPr b="0" i="0" sz="3300" u="none" cap="none" strike="noStrike">
                  <a:solidFill>
                    <a:srgbClr val="A5A5A5"/>
                  </a:solidFill>
                  <a:latin typeface="Calibri"/>
                  <a:ea typeface="Calibri"/>
                  <a:cs typeface="Calibri"/>
                  <a:sym typeface="Calibri"/>
                </a:endParaRPr>
              </a:p>
            </p:txBody>
          </p:sp>
        </p:grpSp>
        <p:sp>
          <p:nvSpPr>
            <p:cNvPr id="270" name="Google Shape;270;p32"/>
            <p:cNvSpPr txBox="1"/>
            <p:nvPr/>
          </p:nvSpPr>
          <p:spPr>
            <a:xfrm>
              <a:off x="6966988" y="4565378"/>
              <a:ext cx="768300" cy="524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5A5A5"/>
                </a:buClr>
                <a:buSzPts val="1500"/>
                <a:buFont typeface="Montserrat Light"/>
                <a:buNone/>
              </a:pPr>
              <a:r>
                <a:rPr lang="zh-TW" sz="2500">
                  <a:solidFill>
                    <a:srgbClr val="A5A5A5"/>
                  </a:solidFill>
                  <a:latin typeface="Montserrat Light"/>
                  <a:ea typeface="Montserrat Light"/>
                  <a:cs typeface="Montserrat Light"/>
                  <a:sym typeface="Montserrat Light"/>
                </a:rPr>
                <a:t>136</a:t>
              </a:r>
              <a:endParaRPr b="0" i="0" sz="2500" u="none" cap="none" strike="noStrike">
                <a:solidFill>
                  <a:srgbClr val="A5A5A5"/>
                </a:solidFill>
                <a:latin typeface="Montserrat Light"/>
                <a:ea typeface="Montserrat Light"/>
                <a:cs typeface="Montserrat Light"/>
                <a:sym typeface="Montserrat Light"/>
              </a:endParaRPr>
            </a:p>
          </p:txBody>
        </p:sp>
        <p:sp>
          <p:nvSpPr>
            <p:cNvPr id="271" name="Google Shape;271;p32"/>
            <p:cNvSpPr/>
            <p:nvPr/>
          </p:nvSpPr>
          <p:spPr>
            <a:xfrm>
              <a:off x="6677051" y="5414914"/>
              <a:ext cx="1348200" cy="293400"/>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A5A5A5"/>
                </a:buClr>
                <a:buSzPts val="900"/>
                <a:buFont typeface="Quattrocento Sans"/>
                <a:buNone/>
              </a:pPr>
              <a:r>
                <a:rPr i="1" lang="zh-TW">
                  <a:solidFill>
                    <a:srgbClr val="A5A5A5"/>
                  </a:solidFill>
                  <a:latin typeface="Quattrocento Sans"/>
                  <a:ea typeface="Quattrocento Sans"/>
                  <a:cs typeface="Quattrocento Sans"/>
                  <a:sym typeface="Quattrocento Sans"/>
                </a:rPr>
                <a:t>Hong Kong</a:t>
              </a:r>
              <a:endParaRPr b="0" i="1" u="none" cap="none" strike="noStrike">
                <a:solidFill>
                  <a:srgbClr val="A5A5A5"/>
                </a:solidFill>
                <a:latin typeface="Quattrocento Sans"/>
                <a:ea typeface="Quattrocento Sans"/>
                <a:cs typeface="Quattrocento Sans"/>
                <a:sym typeface="Quattrocento Sans"/>
              </a:endParaRPr>
            </a:p>
          </p:txBody>
        </p:sp>
      </p:grpSp>
      <p:grpSp>
        <p:nvGrpSpPr>
          <p:cNvPr id="272" name="Google Shape;272;p32"/>
          <p:cNvGrpSpPr/>
          <p:nvPr/>
        </p:nvGrpSpPr>
        <p:grpSpPr>
          <a:xfrm>
            <a:off x="6604456" y="1901956"/>
            <a:ext cx="1136398" cy="1181376"/>
            <a:chOff x="8262739" y="4344138"/>
            <a:chExt cx="1348200" cy="1364176"/>
          </a:xfrm>
        </p:grpSpPr>
        <p:grpSp>
          <p:nvGrpSpPr>
            <p:cNvPr id="273" name="Google Shape;273;p32"/>
            <p:cNvGrpSpPr/>
            <p:nvPr/>
          </p:nvGrpSpPr>
          <p:grpSpPr>
            <a:xfrm>
              <a:off x="8453508" y="4344138"/>
              <a:ext cx="966894" cy="966892"/>
              <a:chOff x="4126706" y="2563416"/>
              <a:chExt cx="578701" cy="578700"/>
            </a:xfrm>
          </p:grpSpPr>
          <p:sp>
            <p:nvSpPr>
              <p:cNvPr id="274" name="Google Shape;274;p32"/>
              <p:cNvSpPr/>
              <p:nvPr/>
            </p:nvSpPr>
            <p:spPr>
              <a:xfrm>
                <a:off x="4126706" y="2563416"/>
                <a:ext cx="578700" cy="578700"/>
              </a:xfrm>
              <a:prstGeom prst="ellipse">
                <a:avLst/>
              </a:prstGeom>
              <a:no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A5A5A5"/>
                  </a:solidFill>
                  <a:latin typeface="Helvetica Neue"/>
                  <a:ea typeface="Helvetica Neue"/>
                  <a:cs typeface="Helvetica Neue"/>
                  <a:sym typeface="Helvetica Neue"/>
                </a:endParaRPr>
              </a:p>
            </p:txBody>
          </p:sp>
          <p:sp>
            <p:nvSpPr>
              <p:cNvPr id="275" name="Google Shape;275;p32"/>
              <p:cNvSpPr/>
              <p:nvPr/>
            </p:nvSpPr>
            <p:spPr>
              <a:xfrm>
                <a:off x="4126707" y="2563416"/>
                <a:ext cx="578700" cy="578700"/>
              </a:xfrm>
              <a:prstGeom prst="arc">
                <a:avLst>
                  <a:gd fmla="val 3160794" name="adj1"/>
                  <a:gd fmla="val 16108834" name="adj2"/>
                </a:avLst>
              </a:prstGeom>
              <a:noFill/>
              <a:ln cap="rnd"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3300"/>
                  <a:buFont typeface="Arial"/>
                  <a:buNone/>
                </a:pPr>
                <a:r>
                  <a:t/>
                </a:r>
                <a:endParaRPr b="0" i="0" sz="3300" u="none" cap="none" strike="noStrike">
                  <a:solidFill>
                    <a:srgbClr val="A5A5A5"/>
                  </a:solidFill>
                  <a:latin typeface="Calibri"/>
                  <a:ea typeface="Calibri"/>
                  <a:cs typeface="Calibri"/>
                  <a:sym typeface="Calibri"/>
                </a:endParaRPr>
              </a:p>
            </p:txBody>
          </p:sp>
        </p:grpSp>
        <p:sp>
          <p:nvSpPr>
            <p:cNvPr id="276" name="Google Shape;276;p32"/>
            <p:cNvSpPr txBox="1"/>
            <p:nvPr/>
          </p:nvSpPr>
          <p:spPr>
            <a:xfrm>
              <a:off x="8595747" y="4565383"/>
              <a:ext cx="689400" cy="524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5A5A5"/>
                </a:buClr>
                <a:buSzPts val="1500"/>
                <a:buFont typeface="Montserrat Light"/>
                <a:buNone/>
              </a:pPr>
              <a:r>
                <a:rPr lang="zh-TW" sz="2500">
                  <a:solidFill>
                    <a:srgbClr val="A5A5A5"/>
                  </a:solidFill>
                  <a:latin typeface="Montserrat Light"/>
                  <a:ea typeface="Montserrat Light"/>
                  <a:cs typeface="Montserrat Light"/>
                  <a:sym typeface="Montserrat Light"/>
                </a:rPr>
                <a:t>7</a:t>
              </a:r>
              <a:endParaRPr b="0" i="0" sz="2500" u="none" cap="none" strike="noStrike">
                <a:solidFill>
                  <a:srgbClr val="A5A5A5"/>
                </a:solidFill>
                <a:latin typeface="Montserrat Light"/>
                <a:ea typeface="Montserrat Light"/>
                <a:cs typeface="Montserrat Light"/>
                <a:sym typeface="Montserrat Light"/>
              </a:endParaRPr>
            </a:p>
          </p:txBody>
        </p:sp>
        <p:sp>
          <p:nvSpPr>
            <p:cNvPr id="277" name="Google Shape;277;p32"/>
            <p:cNvSpPr/>
            <p:nvPr/>
          </p:nvSpPr>
          <p:spPr>
            <a:xfrm>
              <a:off x="8262739" y="5414914"/>
              <a:ext cx="1348200" cy="293400"/>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A5A5A5"/>
                </a:buClr>
                <a:buSzPts val="900"/>
                <a:buFont typeface="Quattrocento Sans"/>
                <a:buNone/>
              </a:pPr>
              <a:r>
                <a:rPr i="1" lang="zh-TW">
                  <a:solidFill>
                    <a:srgbClr val="A5A5A5"/>
                  </a:solidFill>
                  <a:latin typeface="Quattrocento Sans"/>
                  <a:ea typeface="Quattrocento Sans"/>
                  <a:cs typeface="Quattrocento Sans"/>
                  <a:sym typeface="Quattrocento Sans"/>
                </a:rPr>
                <a:t>Macau</a:t>
              </a:r>
              <a:endParaRPr b="0" i="1" u="none" cap="none" strike="noStrike">
                <a:solidFill>
                  <a:srgbClr val="A5A5A5"/>
                </a:solidFill>
                <a:latin typeface="Quattrocento Sans"/>
                <a:ea typeface="Quattrocento Sans"/>
                <a:cs typeface="Quattrocento Sans"/>
                <a:sym typeface="Quattrocento Sans"/>
              </a:endParaRPr>
            </a:p>
          </p:txBody>
        </p:sp>
      </p:grpSp>
      <p:grpSp>
        <p:nvGrpSpPr>
          <p:cNvPr id="278" name="Google Shape;278;p32"/>
          <p:cNvGrpSpPr/>
          <p:nvPr/>
        </p:nvGrpSpPr>
        <p:grpSpPr>
          <a:xfrm>
            <a:off x="7855584" y="1900856"/>
            <a:ext cx="1136398" cy="1181376"/>
            <a:chOff x="9848427" y="4344138"/>
            <a:chExt cx="1348200" cy="1364176"/>
          </a:xfrm>
        </p:grpSpPr>
        <p:grpSp>
          <p:nvGrpSpPr>
            <p:cNvPr id="279" name="Google Shape;279;p32"/>
            <p:cNvGrpSpPr/>
            <p:nvPr/>
          </p:nvGrpSpPr>
          <p:grpSpPr>
            <a:xfrm>
              <a:off x="10039196" y="4344138"/>
              <a:ext cx="966894" cy="966892"/>
              <a:chOff x="4126706" y="2563416"/>
              <a:chExt cx="578701" cy="578700"/>
            </a:xfrm>
          </p:grpSpPr>
          <p:sp>
            <p:nvSpPr>
              <p:cNvPr id="280" name="Google Shape;280;p32"/>
              <p:cNvSpPr/>
              <p:nvPr/>
            </p:nvSpPr>
            <p:spPr>
              <a:xfrm>
                <a:off x="4126706" y="2563416"/>
                <a:ext cx="578700" cy="578700"/>
              </a:xfrm>
              <a:prstGeom prst="ellipse">
                <a:avLst/>
              </a:prstGeom>
              <a:no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A5A5A5"/>
                  </a:solidFill>
                  <a:latin typeface="Helvetica Neue"/>
                  <a:ea typeface="Helvetica Neue"/>
                  <a:cs typeface="Helvetica Neue"/>
                  <a:sym typeface="Helvetica Neue"/>
                </a:endParaRPr>
              </a:p>
            </p:txBody>
          </p:sp>
          <p:sp>
            <p:nvSpPr>
              <p:cNvPr id="281" name="Google Shape;281;p32"/>
              <p:cNvSpPr/>
              <p:nvPr/>
            </p:nvSpPr>
            <p:spPr>
              <a:xfrm>
                <a:off x="4126707" y="2563416"/>
                <a:ext cx="578700" cy="578700"/>
              </a:xfrm>
              <a:prstGeom prst="arc">
                <a:avLst>
                  <a:gd fmla="val 1113564" name="adj1"/>
                  <a:gd fmla="val 16108834" name="adj2"/>
                </a:avLst>
              </a:prstGeom>
              <a:noFill/>
              <a:ln cap="rnd"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3300"/>
                  <a:buFont typeface="Arial"/>
                  <a:buNone/>
                </a:pPr>
                <a:r>
                  <a:t/>
                </a:r>
                <a:endParaRPr b="0" i="0" sz="3300" u="none" cap="none" strike="noStrike">
                  <a:solidFill>
                    <a:srgbClr val="A5A5A5"/>
                  </a:solidFill>
                  <a:latin typeface="Calibri"/>
                  <a:ea typeface="Calibri"/>
                  <a:cs typeface="Calibri"/>
                  <a:sym typeface="Calibri"/>
                </a:endParaRPr>
              </a:p>
            </p:txBody>
          </p:sp>
        </p:grpSp>
        <p:sp>
          <p:nvSpPr>
            <p:cNvPr id="282" name="Google Shape;282;p32"/>
            <p:cNvSpPr txBox="1"/>
            <p:nvPr/>
          </p:nvSpPr>
          <p:spPr>
            <a:xfrm>
              <a:off x="10177817" y="4565383"/>
              <a:ext cx="689400" cy="524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5A5A5"/>
                </a:buClr>
                <a:buSzPts val="1500"/>
                <a:buFont typeface="Montserrat Light"/>
                <a:buNone/>
              </a:pPr>
              <a:r>
                <a:rPr lang="zh-TW" sz="2500">
                  <a:solidFill>
                    <a:srgbClr val="A5A5A5"/>
                  </a:solidFill>
                  <a:latin typeface="Montserrat Light"/>
                  <a:ea typeface="Montserrat Light"/>
                  <a:cs typeface="Montserrat Light"/>
                  <a:sym typeface="Montserrat Light"/>
                </a:rPr>
                <a:t>2</a:t>
              </a:r>
              <a:endParaRPr b="0" i="0" sz="2500" u="none" cap="none" strike="noStrike">
                <a:solidFill>
                  <a:srgbClr val="A5A5A5"/>
                </a:solidFill>
                <a:latin typeface="Montserrat Light"/>
                <a:ea typeface="Montserrat Light"/>
                <a:cs typeface="Montserrat Light"/>
                <a:sym typeface="Montserrat Light"/>
              </a:endParaRPr>
            </a:p>
          </p:txBody>
        </p:sp>
        <p:sp>
          <p:nvSpPr>
            <p:cNvPr id="283" name="Google Shape;283;p32"/>
            <p:cNvSpPr/>
            <p:nvPr/>
          </p:nvSpPr>
          <p:spPr>
            <a:xfrm>
              <a:off x="9848427" y="5414914"/>
              <a:ext cx="1348200" cy="293400"/>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A5A5A5"/>
                </a:buClr>
                <a:buSzPts val="900"/>
                <a:buFont typeface="Quattrocento Sans"/>
                <a:buNone/>
              </a:pPr>
              <a:r>
                <a:rPr i="1" lang="zh-TW">
                  <a:solidFill>
                    <a:srgbClr val="A5A5A5"/>
                  </a:solidFill>
                  <a:latin typeface="Quattrocento Sans"/>
                  <a:ea typeface="Quattrocento Sans"/>
                  <a:cs typeface="Quattrocento Sans"/>
                  <a:sym typeface="Quattrocento Sans"/>
                </a:rPr>
                <a:t>China</a:t>
              </a:r>
              <a:endParaRPr b="0" i="1" u="none" cap="none" strike="noStrike">
                <a:solidFill>
                  <a:srgbClr val="A5A5A5"/>
                </a:solidFill>
                <a:latin typeface="Quattrocento Sans"/>
                <a:ea typeface="Quattrocento Sans"/>
                <a:cs typeface="Quattrocento Sans"/>
                <a:sym typeface="Quattrocento Sans"/>
              </a:endParaRPr>
            </a:p>
          </p:txBody>
        </p:sp>
      </p:grpSp>
      <p:sp>
        <p:nvSpPr>
          <p:cNvPr id="284" name="Google Shape;284;p32"/>
          <p:cNvSpPr txBox="1"/>
          <p:nvPr/>
        </p:nvSpPr>
        <p:spPr>
          <a:xfrm>
            <a:off x="5165375" y="3229350"/>
            <a:ext cx="3889800" cy="1779300"/>
          </a:xfrm>
          <a:prstGeom prst="rect">
            <a:avLst/>
          </a:prstGeom>
          <a:noFill/>
          <a:ln>
            <a:noFill/>
          </a:ln>
        </p:spPr>
        <p:txBody>
          <a:bodyPr anchorCtr="0" anchor="t" bIns="34275" lIns="68575" spcFirstLastPara="1" rIns="68575" wrap="square" tIns="34275">
            <a:spAutoFit/>
          </a:bodyPr>
          <a:lstStyle/>
          <a:p>
            <a:pPr indent="-298450" lvl="0" marL="457200" marR="0" rtl="0" algn="l">
              <a:lnSpc>
                <a:spcPct val="130000"/>
              </a:lnSpc>
              <a:spcBef>
                <a:spcPts val="0"/>
              </a:spcBef>
              <a:spcAft>
                <a:spcPts val="0"/>
              </a:spcAft>
              <a:buClr>
                <a:srgbClr val="7F7F7F"/>
              </a:buClr>
              <a:buSzPts val="1100"/>
              <a:buChar char="-"/>
            </a:pPr>
            <a:r>
              <a:rPr lang="zh-TW" sz="1100">
                <a:solidFill>
                  <a:srgbClr val="7F7F7F"/>
                </a:solidFill>
              </a:rPr>
              <a:t>leisure food retailer operating chain retail stores under the brand “Best Mart 360˚ (優品 360˚)” since 2013. </a:t>
            </a:r>
            <a:endParaRPr sz="1100">
              <a:solidFill>
                <a:srgbClr val="7F7F7F"/>
              </a:solidFill>
            </a:endParaRPr>
          </a:p>
          <a:p>
            <a:pPr indent="-298450" lvl="0" marL="457200" marR="0" rtl="0" algn="l">
              <a:lnSpc>
                <a:spcPct val="130000"/>
              </a:lnSpc>
              <a:spcBef>
                <a:spcPts val="0"/>
              </a:spcBef>
              <a:spcAft>
                <a:spcPts val="0"/>
              </a:spcAft>
              <a:buClr>
                <a:srgbClr val="7F7F7F"/>
              </a:buClr>
              <a:buSzPts val="1100"/>
              <a:buChar char="-"/>
            </a:pPr>
            <a:r>
              <a:rPr lang="zh-TW" sz="1100">
                <a:solidFill>
                  <a:srgbClr val="7F7F7F"/>
                </a:solidFill>
              </a:rPr>
              <a:t>objective to offer “Best Quality” and “Best Prices” products to customers through continuous efforts on global procurement with a mission to provide comfortable shopping environment and pleasurable shopping experience to customers.</a:t>
            </a:r>
            <a:endParaRPr sz="1100"/>
          </a:p>
        </p:txBody>
      </p:sp>
      <p:sp>
        <p:nvSpPr>
          <p:cNvPr id="285" name="Google Shape;285;p32"/>
          <p:cNvSpPr txBox="1"/>
          <p:nvPr/>
        </p:nvSpPr>
        <p:spPr>
          <a:xfrm>
            <a:off x="5241578" y="945650"/>
            <a:ext cx="3190500" cy="715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2100">
                <a:solidFill>
                  <a:schemeClr val="accent3"/>
                </a:solidFill>
              </a:rPr>
              <a:t>Best Masrt 360</a:t>
            </a:r>
            <a:endParaRPr b="1" sz="2100">
              <a:solidFill>
                <a:srgbClr val="3F3F3F"/>
              </a:solidFill>
            </a:endParaRPr>
          </a:p>
          <a:p>
            <a:pPr indent="0" lvl="0" marL="0" marR="0" rtl="0" algn="l">
              <a:spcBef>
                <a:spcPts val="0"/>
              </a:spcBef>
              <a:spcAft>
                <a:spcPts val="0"/>
              </a:spcAft>
              <a:buNone/>
            </a:pPr>
            <a:r>
              <a:rPr b="1" lang="zh-TW" sz="2100">
                <a:solidFill>
                  <a:srgbClr val="3F3F3F"/>
                </a:solidFill>
              </a:rPr>
              <a:t>Company Background</a:t>
            </a:r>
            <a:endParaRPr sz="1100"/>
          </a:p>
        </p:txBody>
      </p:sp>
      <p:pic>
        <p:nvPicPr>
          <p:cNvPr id="286" name="Google Shape;286;p32"/>
          <p:cNvPicPr preferRelativeResize="0"/>
          <p:nvPr/>
        </p:nvPicPr>
        <p:blipFill>
          <a:blip r:embed="rId5">
            <a:alphaModFix/>
          </a:blip>
          <a:stretch>
            <a:fillRect/>
          </a:stretch>
        </p:blipFill>
        <p:spPr>
          <a:xfrm>
            <a:off x="223525" y="1426450"/>
            <a:ext cx="4762824" cy="26791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325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350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500"/>
                                        <p:tgtEl>
                                          <p:spTgt spid="2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375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80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75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3"/>
          <p:cNvGrpSpPr/>
          <p:nvPr/>
        </p:nvGrpSpPr>
        <p:grpSpPr>
          <a:xfrm>
            <a:off x="-1" y="0"/>
            <a:ext cx="9144001" cy="5143500"/>
            <a:chOff x="-1" y="0"/>
            <a:chExt cx="12192001" cy="6858000"/>
          </a:xfrm>
        </p:grpSpPr>
        <p:pic>
          <p:nvPicPr>
            <p:cNvPr id="293" name="Google Shape;293;p33"/>
            <p:cNvPicPr preferRelativeResize="0"/>
            <p:nvPr/>
          </p:nvPicPr>
          <p:blipFill rotWithShape="1">
            <a:blip r:embed="rId3">
              <a:alphaModFix/>
            </a:blip>
            <a:srcRect b="0" l="0" r="0" t="0"/>
            <a:stretch/>
          </p:blipFill>
          <p:spPr>
            <a:xfrm rot="-5400000">
              <a:off x="-40697" y="3872220"/>
              <a:ext cx="3026478" cy="2945081"/>
            </a:xfrm>
            <a:prstGeom prst="rect">
              <a:avLst/>
            </a:prstGeom>
            <a:noFill/>
            <a:ln>
              <a:noFill/>
            </a:ln>
          </p:spPr>
        </p:pic>
        <p:pic>
          <p:nvPicPr>
            <p:cNvPr id="294" name="Google Shape;294;p33"/>
            <p:cNvPicPr preferRelativeResize="0"/>
            <p:nvPr/>
          </p:nvPicPr>
          <p:blipFill rotWithShape="1">
            <a:blip r:embed="rId4">
              <a:alphaModFix/>
            </a:blip>
            <a:srcRect b="45800" l="20132" r="0" t="0"/>
            <a:stretch/>
          </p:blipFill>
          <p:spPr>
            <a:xfrm>
              <a:off x="8146473" y="0"/>
              <a:ext cx="4045527" cy="3716977"/>
            </a:xfrm>
            <a:prstGeom prst="rect">
              <a:avLst/>
            </a:prstGeom>
            <a:noFill/>
            <a:ln>
              <a:noFill/>
            </a:ln>
          </p:spPr>
        </p:pic>
        <p:sp>
          <p:nvSpPr>
            <p:cNvPr id="295" name="Google Shape;295;p33"/>
            <p:cNvSpPr/>
            <p:nvPr/>
          </p:nvSpPr>
          <p:spPr>
            <a:xfrm>
              <a:off x="-1" y="580571"/>
              <a:ext cx="12192000" cy="602923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6" name="Google Shape;296;p33"/>
            <p:cNvSpPr txBox="1"/>
            <p:nvPr/>
          </p:nvSpPr>
          <p:spPr>
            <a:xfrm>
              <a:off x="824067" y="181667"/>
              <a:ext cx="3479100" cy="831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1800">
                  <a:solidFill>
                    <a:srgbClr val="3F3F3F"/>
                  </a:solidFill>
                </a:rPr>
                <a:t>Company Background</a:t>
              </a:r>
              <a:endParaRPr b="1" sz="1800">
                <a:solidFill>
                  <a:srgbClr val="3F3F3F"/>
                </a:solidFill>
              </a:endParaRPr>
            </a:p>
            <a:p>
              <a:pPr indent="0" lvl="0" marL="0" rtl="0" algn="l">
                <a:spcBef>
                  <a:spcPts val="0"/>
                </a:spcBef>
                <a:spcAft>
                  <a:spcPts val="0"/>
                </a:spcAft>
                <a:buNone/>
              </a:pPr>
              <a:r>
                <a:t/>
              </a:r>
              <a:endParaRPr b="1" sz="1800">
                <a:solidFill>
                  <a:srgbClr val="3F3F3F"/>
                </a:solidFill>
              </a:endParaRPr>
            </a:p>
          </p:txBody>
        </p:sp>
        <p:sp>
          <p:nvSpPr>
            <p:cNvPr id="297" name="Google Shape;297;p33"/>
            <p:cNvSpPr/>
            <p:nvPr/>
          </p:nvSpPr>
          <p:spPr>
            <a:xfrm>
              <a:off x="-1" y="18656"/>
              <a:ext cx="404949" cy="11570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8" name="Google Shape;298;p33"/>
            <p:cNvSpPr/>
            <p:nvPr/>
          </p:nvSpPr>
          <p:spPr>
            <a:xfrm>
              <a:off x="7720150" y="6609806"/>
              <a:ext cx="4471850" cy="2481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99" name="Google Shape;299;p33"/>
          <p:cNvGrpSpPr/>
          <p:nvPr/>
        </p:nvGrpSpPr>
        <p:grpSpPr>
          <a:xfrm>
            <a:off x="6277482" y="1804461"/>
            <a:ext cx="1490165" cy="1405924"/>
            <a:chOff x="6677051" y="4344083"/>
            <a:chExt cx="1348200" cy="1277532"/>
          </a:xfrm>
        </p:grpSpPr>
        <p:grpSp>
          <p:nvGrpSpPr>
            <p:cNvPr id="300" name="Google Shape;300;p33"/>
            <p:cNvGrpSpPr/>
            <p:nvPr/>
          </p:nvGrpSpPr>
          <p:grpSpPr>
            <a:xfrm>
              <a:off x="6867748" y="4344083"/>
              <a:ext cx="966790" cy="966786"/>
              <a:chOff x="4126706" y="2563416"/>
              <a:chExt cx="578645" cy="578644"/>
            </a:xfrm>
          </p:grpSpPr>
          <p:sp>
            <p:nvSpPr>
              <p:cNvPr id="301" name="Google Shape;301;p33"/>
              <p:cNvSpPr/>
              <p:nvPr/>
            </p:nvSpPr>
            <p:spPr>
              <a:xfrm>
                <a:off x="4126706" y="2563416"/>
                <a:ext cx="578644" cy="578644"/>
              </a:xfrm>
              <a:prstGeom prst="ellipse">
                <a:avLst/>
              </a:prstGeom>
              <a:no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A5A5A5"/>
                  </a:solidFill>
                  <a:latin typeface="Helvetica Neue"/>
                  <a:ea typeface="Helvetica Neue"/>
                  <a:cs typeface="Helvetica Neue"/>
                  <a:sym typeface="Helvetica Neue"/>
                </a:endParaRPr>
              </a:p>
            </p:txBody>
          </p:sp>
          <p:sp>
            <p:nvSpPr>
              <p:cNvPr id="302" name="Google Shape;302;p33"/>
              <p:cNvSpPr/>
              <p:nvPr/>
            </p:nvSpPr>
            <p:spPr>
              <a:xfrm>
                <a:off x="4126707" y="2563416"/>
                <a:ext cx="578644" cy="578644"/>
              </a:xfrm>
              <a:prstGeom prst="arc">
                <a:avLst>
                  <a:gd fmla="val 7215818" name="adj1"/>
                  <a:gd fmla="val 16108834" name="adj2"/>
                </a:avLst>
              </a:prstGeom>
              <a:noFill/>
              <a:ln cap="rnd"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3300"/>
                  <a:buFont typeface="Arial"/>
                  <a:buNone/>
                </a:pPr>
                <a:r>
                  <a:t/>
                </a:r>
                <a:endParaRPr b="0" i="0" sz="3300" u="none" cap="none" strike="noStrike">
                  <a:solidFill>
                    <a:srgbClr val="A5A5A5"/>
                  </a:solidFill>
                  <a:latin typeface="Calibri"/>
                  <a:ea typeface="Calibri"/>
                  <a:cs typeface="Calibri"/>
                  <a:sym typeface="Calibri"/>
                </a:endParaRPr>
              </a:p>
            </p:txBody>
          </p:sp>
        </p:grpSp>
        <p:sp>
          <p:nvSpPr>
            <p:cNvPr id="303" name="Google Shape;303;p33"/>
            <p:cNvSpPr txBox="1"/>
            <p:nvPr/>
          </p:nvSpPr>
          <p:spPr>
            <a:xfrm>
              <a:off x="7006515" y="4627421"/>
              <a:ext cx="689400" cy="482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A5A5A5"/>
                </a:buClr>
                <a:buSzPts val="1500"/>
                <a:buFont typeface="Montserrat Light"/>
                <a:buNone/>
              </a:pPr>
              <a:r>
                <a:rPr lang="zh-TW" sz="3000">
                  <a:solidFill>
                    <a:srgbClr val="A5A5A5"/>
                  </a:solidFill>
                  <a:latin typeface="Montserrat Light"/>
                  <a:ea typeface="Montserrat Light"/>
                  <a:cs typeface="Montserrat Light"/>
                  <a:sym typeface="Montserrat Light"/>
                </a:rPr>
                <a:t>170</a:t>
              </a:r>
              <a:endParaRPr b="0" i="0" sz="3000" u="none" cap="none" strike="noStrike">
                <a:solidFill>
                  <a:srgbClr val="A5A5A5"/>
                </a:solidFill>
                <a:latin typeface="Montserrat Light"/>
                <a:ea typeface="Montserrat Light"/>
                <a:cs typeface="Montserrat Light"/>
                <a:sym typeface="Montserrat Light"/>
              </a:endParaRPr>
            </a:p>
          </p:txBody>
        </p:sp>
        <p:sp>
          <p:nvSpPr>
            <p:cNvPr id="304" name="Google Shape;304;p33"/>
            <p:cNvSpPr/>
            <p:nvPr/>
          </p:nvSpPr>
          <p:spPr>
            <a:xfrm>
              <a:off x="6677051" y="5328215"/>
              <a:ext cx="1348200" cy="293400"/>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A5A5A5"/>
                </a:buClr>
                <a:buSzPts val="900"/>
                <a:buFont typeface="Quattrocento Sans"/>
                <a:buNone/>
              </a:pPr>
              <a:r>
                <a:rPr i="1" lang="zh-TW">
                  <a:solidFill>
                    <a:srgbClr val="A5A5A5"/>
                  </a:solidFill>
                  <a:latin typeface="Quattrocento Sans"/>
                  <a:ea typeface="Quattrocento Sans"/>
                  <a:cs typeface="Quattrocento Sans"/>
                  <a:sym typeface="Quattrocento Sans"/>
                </a:rPr>
                <a:t>Hong Kong </a:t>
              </a:r>
              <a:endParaRPr b="0" i="1" u="none" cap="none" strike="noStrike">
                <a:solidFill>
                  <a:srgbClr val="A5A5A5"/>
                </a:solidFill>
                <a:latin typeface="Quattrocento Sans"/>
                <a:ea typeface="Quattrocento Sans"/>
                <a:cs typeface="Quattrocento Sans"/>
                <a:sym typeface="Quattrocento Sans"/>
              </a:endParaRPr>
            </a:p>
          </p:txBody>
        </p:sp>
      </p:grpSp>
      <p:sp>
        <p:nvSpPr>
          <p:cNvPr id="305" name="Google Shape;305;p33"/>
          <p:cNvSpPr txBox="1"/>
          <p:nvPr/>
        </p:nvSpPr>
        <p:spPr>
          <a:xfrm>
            <a:off x="5165375" y="3229350"/>
            <a:ext cx="3889800" cy="1339200"/>
          </a:xfrm>
          <a:prstGeom prst="rect">
            <a:avLst/>
          </a:prstGeom>
          <a:noFill/>
          <a:ln>
            <a:noFill/>
          </a:ln>
        </p:spPr>
        <p:txBody>
          <a:bodyPr anchorCtr="0" anchor="t" bIns="34275" lIns="68575" spcFirstLastPara="1" rIns="68575" wrap="square" tIns="34275">
            <a:spAutoFit/>
          </a:bodyPr>
          <a:lstStyle/>
          <a:p>
            <a:pPr indent="-298450" lvl="0" marL="457200" marR="0" rtl="0" algn="l">
              <a:lnSpc>
                <a:spcPct val="130000"/>
              </a:lnSpc>
              <a:spcBef>
                <a:spcPts val="0"/>
              </a:spcBef>
              <a:spcAft>
                <a:spcPts val="0"/>
              </a:spcAft>
              <a:buClr>
                <a:srgbClr val="7F7F7F"/>
              </a:buClr>
              <a:buSzPts val="1100"/>
              <a:buChar char="-"/>
            </a:pPr>
            <a:r>
              <a:rPr lang="zh-TW" sz="1100">
                <a:solidFill>
                  <a:srgbClr val="7F7F7F"/>
                </a:solidFill>
              </a:rPr>
              <a:t>chain store selling groceries and snacks since 2010</a:t>
            </a:r>
            <a:endParaRPr sz="1100">
              <a:solidFill>
                <a:srgbClr val="7F7F7F"/>
              </a:solidFill>
            </a:endParaRPr>
          </a:p>
          <a:p>
            <a:pPr indent="-298450" lvl="0" marL="457200" marR="0" rtl="0" algn="l">
              <a:lnSpc>
                <a:spcPct val="130000"/>
              </a:lnSpc>
              <a:spcBef>
                <a:spcPts val="0"/>
              </a:spcBef>
              <a:spcAft>
                <a:spcPts val="0"/>
              </a:spcAft>
              <a:buClr>
                <a:srgbClr val="7F7F7F"/>
              </a:buClr>
              <a:buSzPts val="1100"/>
              <a:buChar char="-"/>
            </a:pPr>
            <a:r>
              <a:rPr lang="zh-TW" sz="1100">
                <a:solidFill>
                  <a:srgbClr val="7F7F7F"/>
                </a:solidFill>
              </a:rPr>
              <a:t>The name 759 named after Hong Kong Stock Exchange code of its parent company</a:t>
            </a:r>
            <a:endParaRPr sz="1100">
              <a:solidFill>
                <a:srgbClr val="7F7F7F"/>
              </a:solidFill>
            </a:endParaRPr>
          </a:p>
          <a:p>
            <a:pPr indent="-298450" lvl="0" marL="457200" marR="0" rtl="0" algn="l">
              <a:lnSpc>
                <a:spcPct val="130000"/>
              </a:lnSpc>
              <a:spcBef>
                <a:spcPts val="0"/>
              </a:spcBef>
              <a:spcAft>
                <a:spcPts val="0"/>
              </a:spcAft>
              <a:buClr>
                <a:srgbClr val="7F7F7F"/>
              </a:buClr>
              <a:buSzPts val="1100"/>
              <a:buChar char="-"/>
            </a:pPr>
            <a:r>
              <a:rPr lang="zh-TW" sz="1100">
                <a:solidFill>
                  <a:srgbClr val="7F7F7F"/>
                </a:solidFill>
              </a:rPr>
              <a:t>mainly sells Japanese, Korean and other foreign food items more cheaply than other supermarkets in Hong Kong.</a:t>
            </a:r>
            <a:endParaRPr sz="1100"/>
          </a:p>
        </p:txBody>
      </p:sp>
      <p:sp>
        <p:nvSpPr>
          <p:cNvPr id="306" name="Google Shape;306;p33"/>
          <p:cNvSpPr txBox="1"/>
          <p:nvPr/>
        </p:nvSpPr>
        <p:spPr>
          <a:xfrm>
            <a:off x="5393978" y="945650"/>
            <a:ext cx="3190500" cy="715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zh-TW" sz="2100">
                <a:solidFill>
                  <a:schemeClr val="accent3"/>
                </a:solidFill>
              </a:rPr>
              <a:t>759 Store</a:t>
            </a:r>
            <a:endParaRPr b="1" sz="2100">
              <a:solidFill>
                <a:srgbClr val="3F3F3F"/>
              </a:solidFill>
            </a:endParaRPr>
          </a:p>
          <a:p>
            <a:pPr indent="0" lvl="0" marL="0" marR="0" rtl="0" algn="l">
              <a:spcBef>
                <a:spcPts val="0"/>
              </a:spcBef>
              <a:spcAft>
                <a:spcPts val="0"/>
              </a:spcAft>
              <a:buNone/>
            </a:pPr>
            <a:r>
              <a:rPr b="1" lang="zh-TW" sz="2100">
                <a:solidFill>
                  <a:srgbClr val="3F3F3F"/>
                </a:solidFill>
              </a:rPr>
              <a:t>Company Background</a:t>
            </a:r>
            <a:endParaRPr sz="1100"/>
          </a:p>
        </p:txBody>
      </p:sp>
      <p:pic>
        <p:nvPicPr>
          <p:cNvPr id="307" name="Google Shape;307;p33"/>
          <p:cNvPicPr preferRelativeResize="0"/>
          <p:nvPr/>
        </p:nvPicPr>
        <p:blipFill>
          <a:blip r:embed="rId5">
            <a:alphaModFix/>
          </a:blip>
          <a:stretch>
            <a:fillRect/>
          </a:stretch>
        </p:blipFill>
        <p:spPr>
          <a:xfrm>
            <a:off x="205350" y="1230450"/>
            <a:ext cx="4780969" cy="3085326"/>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325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80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75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自定义 4">
      <a:dk1>
        <a:srgbClr val="000000"/>
      </a:dk1>
      <a:lt1>
        <a:srgbClr val="FFFFFF"/>
      </a:lt1>
      <a:dk2>
        <a:srgbClr val="44546A"/>
      </a:dk2>
      <a:lt2>
        <a:srgbClr val="E7E6E6"/>
      </a:lt2>
      <a:accent1>
        <a:srgbClr val="91C5C8"/>
      </a:accent1>
      <a:accent2>
        <a:srgbClr val="F0C7C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